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19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tags/tag1.xml" ContentType="application/vnd.openxmlformats-officedocument.presentationml.tag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47"/>
  </p:notesMasterIdLst>
  <p:handoutMasterIdLst>
    <p:handoutMasterId r:id="rId48"/>
  </p:handoutMasterIdLst>
  <p:sldIdLst>
    <p:sldId id="256" r:id="rId2"/>
    <p:sldId id="257" r:id="rId3"/>
    <p:sldId id="322" r:id="rId4"/>
    <p:sldId id="356" r:id="rId5"/>
    <p:sldId id="317" r:id="rId6"/>
    <p:sldId id="318" r:id="rId7"/>
    <p:sldId id="331" r:id="rId8"/>
    <p:sldId id="332" r:id="rId9"/>
    <p:sldId id="373" r:id="rId10"/>
    <p:sldId id="319" r:id="rId11"/>
    <p:sldId id="368" r:id="rId12"/>
    <p:sldId id="259" r:id="rId13"/>
    <p:sldId id="429" r:id="rId14"/>
    <p:sldId id="325" r:id="rId15"/>
    <p:sldId id="326" r:id="rId16"/>
    <p:sldId id="261" r:id="rId17"/>
    <p:sldId id="353" r:id="rId18"/>
    <p:sldId id="365" r:id="rId19"/>
    <p:sldId id="380" r:id="rId20"/>
    <p:sldId id="382" r:id="rId21"/>
    <p:sldId id="375" r:id="rId22"/>
    <p:sldId id="357" r:id="rId23"/>
    <p:sldId id="432" r:id="rId24"/>
    <p:sldId id="333" r:id="rId25"/>
    <p:sldId id="334" r:id="rId26"/>
    <p:sldId id="262" r:id="rId27"/>
    <p:sldId id="335" r:id="rId28"/>
    <p:sldId id="367" r:id="rId29"/>
    <p:sldId id="336" r:id="rId30"/>
    <p:sldId id="337" r:id="rId31"/>
    <p:sldId id="263" r:id="rId32"/>
    <p:sldId id="275" r:id="rId33"/>
    <p:sldId id="276" r:id="rId34"/>
    <p:sldId id="434" r:id="rId35"/>
    <p:sldId id="346" r:id="rId36"/>
    <p:sldId id="347" r:id="rId37"/>
    <p:sldId id="348" r:id="rId38"/>
    <p:sldId id="302" r:id="rId39"/>
    <p:sldId id="350" r:id="rId40"/>
    <p:sldId id="306" r:id="rId41"/>
    <p:sldId id="311" r:id="rId42"/>
    <p:sldId id="351" r:id="rId43"/>
    <p:sldId id="422" r:id="rId44"/>
    <p:sldId id="435" r:id="rId45"/>
    <p:sldId id="363" r:id="rId46"/>
  </p:sldIdLst>
  <p:sldSz cx="9144000" cy="6858000" type="screen4x3"/>
  <p:notesSz cx="6797675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8">
          <p15:clr>
            <a:srgbClr val="A4A3A4"/>
          </p15:clr>
        </p15:guide>
        <p15:guide id="2" orient="horz" pos="1640">
          <p15:clr>
            <a:srgbClr val="A4A3A4"/>
          </p15:clr>
        </p15:guide>
        <p15:guide id="3" orient="horz" pos="1296">
          <p15:clr>
            <a:srgbClr val="A4A3A4"/>
          </p15:clr>
        </p15:guide>
        <p15:guide id="4" pos="96">
          <p15:clr>
            <a:srgbClr val="A4A3A4"/>
          </p15:clr>
        </p15:guide>
        <p15:guide id="5" pos="432">
          <p15:clr>
            <a:srgbClr val="A4A3A4"/>
          </p15:clr>
        </p15:guide>
        <p15:guide id="6" pos="10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F1CD"/>
    <a:srgbClr val="E9DBD9"/>
    <a:srgbClr val="0000FF"/>
    <a:srgbClr val="080808"/>
    <a:srgbClr val="000000"/>
    <a:srgbClr val="A7969C"/>
    <a:srgbClr val="E2B95E"/>
    <a:srgbClr val="45B7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6397" autoAdjust="0"/>
    <p:restoredTop sz="89253" autoAdjust="0"/>
  </p:normalViewPr>
  <p:slideViewPr>
    <p:cSldViewPr>
      <p:cViewPr varScale="1">
        <p:scale>
          <a:sx n="71" d="100"/>
          <a:sy n="71" d="100"/>
        </p:scale>
        <p:origin x="1108" y="48"/>
      </p:cViewPr>
      <p:guideLst>
        <p:guide orient="horz" pos="128"/>
        <p:guide orient="horz" pos="1640"/>
        <p:guide orient="horz" pos="1296"/>
        <p:guide pos="96"/>
        <p:guide pos="432"/>
        <p:guide pos="10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0" d="100"/>
          <a:sy n="80" d="100"/>
        </p:scale>
        <p:origin x="-2058" y="-90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file:///F:\Anglia%20modules\MSc_Invasive%20Species\New%20figure%20for%20lecture.xlsx" TargetMode="External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oleObject" Target="file:///F:\Anglia%20modules\MSc_Invasive%20Species\New%20figure%20for%20lecture.xlsx" TargetMode="External"/><Relationship Id="rId1" Type="http://schemas.openxmlformats.org/officeDocument/2006/relationships/themeOverride" Target="../theme/themeOverrid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Sheet1!$B$15:$C$15</c:f>
              <c:strCache>
                <c:ptCount val="1"/>
                <c:pt idx="0">
                  <c:v>Extinction Low</c:v>
                </c:pt>
              </c:strCache>
            </c:strRef>
          </c:tx>
          <c:spPr>
            <a:solidFill>
              <a:srgbClr val="E9DBD9"/>
            </a:solidFill>
          </c:spPr>
          <c:invertIfNegative val="0"/>
          <c:cat>
            <c:strRef>
              <c:f>Sheet1!$D$14:$H$14</c:f>
              <c:strCache>
                <c:ptCount val="5"/>
                <c:pt idx="0">
                  <c:v>Upland</c:v>
                </c:pt>
                <c:pt idx="1">
                  <c:v>Freshwater &amp; coastal</c:v>
                </c:pt>
                <c:pt idx="2">
                  <c:v>Lowland</c:v>
                </c:pt>
                <c:pt idx="3">
                  <c:v>Woodland</c:v>
                </c:pt>
                <c:pt idx="4">
                  <c:v>Marine</c:v>
                </c:pt>
              </c:strCache>
            </c:strRef>
          </c:cat>
          <c:val>
            <c:numRef>
              <c:f>Sheet1!$D$15:$H$15</c:f>
              <c:numCache>
                <c:formatCode>General</c:formatCode>
                <c:ptCount val="5"/>
                <c:pt idx="0">
                  <c:v>3</c:v>
                </c:pt>
                <c:pt idx="1">
                  <c:v>10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16-41FD-B679-9F58F6DD40CA}"/>
            </c:ext>
          </c:extLst>
        </c:ser>
        <c:ser>
          <c:idx val="1"/>
          <c:order val="1"/>
          <c:tx>
            <c:strRef>
              <c:f>Sheet1!$B$16:$C$16</c:f>
              <c:strCache>
                <c:ptCount val="1"/>
                <c:pt idx="0">
                  <c:v>Extinction Medium</c:v>
                </c:pt>
              </c:strCache>
            </c:strRef>
          </c:tx>
          <c:spPr>
            <a:solidFill>
              <a:srgbClr val="FF7C80"/>
            </a:solidFill>
          </c:spPr>
          <c:invertIfNegative val="0"/>
          <c:cat>
            <c:strRef>
              <c:f>Sheet1!$D$14:$H$14</c:f>
              <c:strCache>
                <c:ptCount val="5"/>
                <c:pt idx="0">
                  <c:v>Upland</c:v>
                </c:pt>
                <c:pt idx="1">
                  <c:v>Freshwater &amp; coastal</c:v>
                </c:pt>
                <c:pt idx="2">
                  <c:v>Lowland</c:v>
                </c:pt>
                <c:pt idx="3">
                  <c:v>Woodland</c:v>
                </c:pt>
                <c:pt idx="4">
                  <c:v>Marine</c:v>
                </c:pt>
              </c:strCache>
            </c:strRef>
          </c:cat>
          <c:val>
            <c:numRef>
              <c:f>Sheet1!$D$16:$H$16</c:f>
              <c:numCache>
                <c:formatCode>General</c:formatCode>
                <c:ptCount val="5"/>
                <c:pt idx="0">
                  <c:v>0</c:v>
                </c:pt>
                <c:pt idx="1">
                  <c:v>2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516-41FD-B679-9F58F6DD40CA}"/>
            </c:ext>
          </c:extLst>
        </c:ser>
        <c:ser>
          <c:idx val="2"/>
          <c:order val="2"/>
          <c:tx>
            <c:strRef>
              <c:f>Sheet1!$B$17:$C$17</c:f>
              <c:strCache>
                <c:ptCount val="1"/>
                <c:pt idx="0">
                  <c:v>Extinction High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cat>
            <c:strRef>
              <c:f>Sheet1!$D$14:$H$14</c:f>
              <c:strCache>
                <c:ptCount val="5"/>
                <c:pt idx="0">
                  <c:v>Upland</c:v>
                </c:pt>
                <c:pt idx="1">
                  <c:v>Freshwater &amp; coastal</c:v>
                </c:pt>
                <c:pt idx="2">
                  <c:v>Lowland</c:v>
                </c:pt>
                <c:pt idx="3">
                  <c:v>Woodland</c:v>
                </c:pt>
                <c:pt idx="4">
                  <c:v>Marine</c:v>
                </c:pt>
              </c:strCache>
            </c:strRef>
          </c:cat>
          <c:val>
            <c:numRef>
              <c:f>Sheet1!$D$17:$H$17</c:f>
              <c:numCache>
                <c:formatCode>General</c:formatCode>
                <c:ptCount val="5"/>
                <c:pt idx="0">
                  <c:v>4</c:v>
                </c:pt>
                <c:pt idx="1">
                  <c:v>5</c:v>
                </c:pt>
                <c:pt idx="2">
                  <c:v>1</c:v>
                </c:pt>
                <c:pt idx="3">
                  <c:v>7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516-41FD-B679-9F58F6DD40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21082160"/>
        <c:axId val="221082720"/>
      </c:barChart>
      <c:catAx>
        <c:axId val="22108216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/>
                  <a:t>Habitat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221082720"/>
        <c:crosses val="autoZero"/>
        <c:auto val="1"/>
        <c:lblAlgn val="ctr"/>
        <c:lblOffset val="100"/>
        <c:noMultiLvlLbl val="0"/>
      </c:catAx>
      <c:valAx>
        <c:axId val="221082720"/>
        <c:scaling>
          <c:orientation val="minMax"/>
        </c:scaling>
        <c:delete val="0"/>
        <c:axPos val="l"/>
        <c:majorGridlines>
          <c:spPr>
            <a:ln w="0">
              <a:solidFill>
                <a:sysClr val="window" lastClr="FFFFFF">
                  <a:alpha val="0"/>
                </a:sysClr>
              </a:solidFill>
            </a:ln>
          </c:spPr>
        </c:majorGridlines>
        <c:title>
          <c:tx>
            <c:rich>
              <a:bodyPr rot="-5400000" vert="horz"/>
              <a:lstStyle/>
              <a:p>
                <a:pPr>
                  <a:defRPr sz="1800"/>
                </a:pPr>
                <a:r>
                  <a:rPr lang="en-US" sz="1800"/>
                  <a:t>Number of bird species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221082160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Sheet1!$B$20:$C$20</c:f>
              <c:strCache>
                <c:ptCount val="1"/>
                <c:pt idx="0">
                  <c:v>Establishment Low</c:v>
                </c:pt>
              </c:strCache>
            </c:strRef>
          </c:tx>
          <c:spPr>
            <a:solidFill>
              <a:srgbClr val="D9F1CD"/>
            </a:solidFill>
          </c:spPr>
          <c:invertIfNegative val="0"/>
          <c:cat>
            <c:strRef>
              <c:f>Sheet1!$D$19:$H$19</c:f>
              <c:strCache>
                <c:ptCount val="5"/>
                <c:pt idx="0">
                  <c:v>Upland</c:v>
                </c:pt>
                <c:pt idx="1">
                  <c:v>Freshwater &amp; coastal</c:v>
                </c:pt>
                <c:pt idx="2">
                  <c:v>Lowland</c:v>
                </c:pt>
                <c:pt idx="3">
                  <c:v>Woodland</c:v>
                </c:pt>
                <c:pt idx="4">
                  <c:v>Marine</c:v>
                </c:pt>
              </c:strCache>
            </c:strRef>
          </c:cat>
          <c:val>
            <c:numRef>
              <c:f>Sheet1!$D$20:$H$20</c:f>
              <c:numCache>
                <c:formatCode>General</c:formatCode>
                <c:ptCount val="5"/>
                <c:pt idx="0">
                  <c:v>0</c:v>
                </c:pt>
                <c:pt idx="1">
                  <c:v>4</c:v>
                </c:pt>
                <c:pt idx="2">
                  <c:v>9</c:v>
                </c:pt>
                <c:pt idx="3">
                  <c:v>6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611-484C-93E2-C85863D7CEF2}"/>
            </c:ext>
          </c:extLst>
        </c:ser>
        <c:ser>
          <c:idx val="1"/>
          <c:order val="1"/>
          <c:tx>
            <c:strRef>
              <c:f>Sheet1!$B$21:$C$21</c:f>
              <c:strCache>
                <c:ptCount val="1"/>
                <c:pt idx="0">
                  <c:v>Establishment Medium</c:v>
                </c:pt>
              </c:strCache>
            </c:strRef>
          </c:tx>
          <c:spPr>
            <a:solidFill>
              <a:srgbClr val="92D050"/>
            </a:solidFill>
          </c:spPr>
          <c:invertIfNegative val="0"/>
          <c:cat>
            <c:strRef>
              <c:f>Sheet1!$D$19:$H$19</c:f>
              <c:strCache>
                <c:ptCount val="5"/>
                <c:pt idx="0">
                  <c:v>Upland</c:v>
                </c:pt>
                <c:pt idx="1">
                  <c:v>Freshwater &amp; coastal</c:v>
                </c:pt>
                <c:pt idx="2">
                  <c:v>Lowland</c:v>
                </c:pt>
                <c:pt idx="3">
                  <c:v>Woodland</c:v>
                </c:pt>
                <c:pt idx="4">
                  <c:v>Marine</c:v>
                </c:pt>
              </c:strCache>
            </c:strRef>
          </c:cat>
          <c:val>
            <c:numRef>
              <c:f>Sheet1!$D$21:$H$21</c:f>
              <c:numCache>
                <c:formatCode>General</c:formatCode>
                <c:ptCount val="5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4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611-484C-93E2-C85863D7CEF2}"/>
            </c:ext>
          </c:extLst>
        </c:ser>
        <c:ser>
          <c:idx val="2"/>
          <c:order val="2"/>
          <c:tx>
            <c:strRef>
              <c:f>Sheet1!$B$22:$C$22</c:f>
              <c:strCache>
                <c:ptCount val="1"/>
                <c:pt idx="0">
                  <c:v>Establishment High</c:v>
                </c:pt>
              </c:strCache>
            </c:strRef>
          </c:tx>
          <c:spPr>
            <a:solidFill>
              <a:srgbClr val="00B050"/>
            </a:solidFill>
          </c:spPr>
          <c:invertIfNegative val="0"/>
          <c:cat>
            <c:strRef>
              <c:f>Sheet1!$D$19:$H$19</c:f>
              <c:strCache>
                <c:ptCount val="5"/>
                <c:pt idx="0">
                  <c:v>Upland</c:v>
                </c:pt>
                <c:pt idx="1">
                  <c:v>Freshwater &amp; coastal</c:v>
                </c:pt>
                <c:pt idx="2">
                  <c:v>Lowland</c:v>
                </c:pt>
                <c:pt idx="3">
                  <c:v>Woodland</c:v>
                </c:pt>
                <c:pt idx="4">
                  <c:v>Marine</c:v>
                </c:pt>
              </c:strCache>
            </c:strRef>
          </c:cat>
          <c:val>
            <c:numRef>
              <c:f>Sheet1!$D$22:$H$22</c:f>
              <c:numCache>
                <c:formatCode>General</c:formatCode>
                <c:ptCount val="5"/>
                <c:pt idx="0">
                  <c:v>0</c:v>
                </c:pt>
                <c:pt idx="1">
                  <c:v>11</c:v>
                </c:pt>
                <c:pt idx="2">
                  <c:v>2</c:v>
                </c:pt>
                <c:pt idx="3">
                  <c:v>2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611-484C-93E2-C85863D7CE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21086080"/>
        <c:axId val="221086640"/>
      </c:barChart>
      <c:catAx>
        <c:axId val="2210860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/>
                  <a:t>Habitat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221086640"/>
        <c:crosses val="autoZero"/>
        <c:auto val="1"/>
        <c:lblAlgn val="ctr"/>
        <c:lblOffset val="100"/>
        <c:noMultiLvlLbl val="0"/>
      </c:catAx>
      <c:valAx>
        <c:axId val="221086640"/>
        <c:scaling>
          <c:orientation val="minMax"/>
        </c:scaling>
        <c:delete val="0"/>
        <c:axPos val="l"/>
        <c:majorGridlines>
          <c:spPr>
            <a:ln>
              <a:solidFill>
                <a:sysClr val="window" lastClr="FFFFFF">
                  <a:alpha val="0"/>
                </a:sysClr>
              </a:solidFill>
            </a:ln>
          </c:spPr>
        </c:majorGridlines>
        <c:title>
          <c:tx>
            <c:rich>
              <a:bodyPr rot="-5400000" vert="horz"/>
              <a:lstStyle/>
              <a:p>
                <a:pPr>
                  <a:defRPr sz="1800"/>
                </a:pPr>
                <a:r>
                  <a:rPr lang="en-US" sz="1800"/>
                  <a:t>Number of bird species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221086080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413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</a:defRPr>
            </a:lvl1pPr>
          </a:lstStyle>
          <a:p>
            <a:pPr>
              <a:defRPr/>
            </a:pPr>
            <a:fld id="{E2155B0D-67F5-4317-B37D-4AF8D2CF2B16}" type="datetimeFigureOut">
              <a:rPr lang="en-GB"/>
              <a:pPr>
                <a:defRPr/>
              </a:pPr>
              <a:t>18/09/2020</a:t>
            </a:fld>
            <a:endParaRPr lang="en-GB"/>
          </a:p>
        </p:txBody>
      </p:sp>
      <p:sp>
        <p:nvSpPr>
          <p:cNvPr id="1413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413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/>
            </a:lvl1pPr>
          </a:lstStyle>
          <a:p>
            <a:pPr>
              <a:defRPr/>
            </a:pPr>
            <a:fld id="{E17BC3E2-9F39-4EE9-AB29-881CE6037E20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016818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5988" y="744538"/>
            <a:ext cx="4965700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4875"/>
            <a:ext cx="54387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829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29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414ED2D7-9119-46B4-8195-9CF35242B75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867951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hyperlink" Target="//commons.wikimedia.org/wiki/Tsuga_canadensis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onlinelibrary.wiley.com/doi/10.1111/j.1365-2435.2012.02013.x/ful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819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81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0E384A5-45FC-4747-A651-32AF2CBB8F2D}" type="slidenum">
              <a:rPr lang="en-GB" altLang="en-US"/>
              <a:pPr>
                <a:spcBef>
                  <a:spcPct val="0"/>
                </a:spcBef>
              </a:pPr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62364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altLang="en-US">
                <a:latin typeface="Arial" panose="020B0604020202020204" pitchFamily="34" charset="0"/>
              </a:rPr>
              <a:t>Figure 1. Range of surface temperatures for (a) land and (b) sea. Bars indicate the inner 95% quantile of mean monthly temperatures</a:t>
            </a:r>
          </a:p>
          <a:p>
            <a:r>
              <a:rPr lang="en-GB" altLang="en-US">
                <a:latin typeface="Arial" panose="020B0604020202020204" pitchFamily="34" charset="0"/>
              </a:rPr>
              <a:t>from long-term climatologies, sampled over all longitudes, on a 58  58 grid basis (land: 1961–1990 [26]; sea: 1960–</a:t>
            </a:r>
          </a:p>
          <a:p>
            <a:r>
              <a:rPr lang="en-GB" altLang="en-US">
                <a:latin typeface="Arial" panose="020B0604020202020204" pitchFamily="34" charset="0"/>
              </a:rPr>
              <a:t>1989 [27]). (a) </a:t>
            </a:r>
            <a:r>
              <a:rPr lang="en-GB" altLang="en-US" b="1">
                <a:latin typeface="Arial" panose="020B0604020202020204" pitchFamily="34" charset="0"/>
              </a:rPr>
              <a:t>dark grey </a:t>
            </a:r>
            <a:r>
              <a:rPr lang="en-GB" altLang="en-US">
                <a:latin typeface="Arial" panose="020B0604020202020204" pitchFamily="34" charset="0"/>
              </a:rPr>
              <a:t>bars: Data from NewWorld (North and South America, and adjacent polar regions); </a:t>
            </a:r>
            <a:r>
              <a:rPr lang="en-GB" altLang="en-US" b="1">
                <a:latin typeface="Arial" panose="020B0604020202020204" pitchFamily="34" charset="0"/>
              </a:rPr>
              <a:t>light grey</a:t>
            </a:r>
            <a:r>
              <a:rPr lang="en-GB" altLang="en-US">
                <a:latin typeface="Arial" panose="020B0604020202020204" pitchFamily="34" charset="0"/>
              </a:rPr>
              <a:t> bars: OldWorld (other continents</a:t>
            </a:r>
          </a:p>
          <a:p>
            <a:r>
              <a:rPr lang="en-GB" altLang="en-US">
                <a:latin typeface="Arial" panose="020B0604020202020204" pitchFamily="34" charset="0"/>
              </a:rPr>
              <a:t>and adjacent polar regions) land areas are shown separately. </a:t>
            </a:r>
          </a:p>
          <a:p>
            <a:r>
              <a:rPr lang="en-GB" altLang="en-US">
                <a:latin typeface="Arial" panose="020B0604020202020204" pitchFamily="34" charset="0"/>
              </a:rPr>
              <a:t>(b) </a:t>
            </a:r>
            <a:r>
              <a:rPr lang="en-GB" altLang="en-US" b="1">
                <a:latin typeface="Arial" panose="020B0604020202020204" pitchFamily="34" charset="0"/>
              </a:rPr>
              <a:t>dark grey </a:t>
            </a:r>
            <a:r>
              <a:rPr lang="en-GB" altLang="en-US">
                <a:latin typeface="Arial" panose="020B0604020202020204" pitchFamily="34" charset="0"/>
              </a:rPr>
              <a:t>bars: Pacific Ocean; </a:t>
            </a:r>
            <a:r>
              <a:rPr lang="en-GB" altLang="en-US" b="1">
                <a:latin typeface="Arial" panose="020B0604020202020204" pitchFamily="34" charset="0"/>
              </a:rPr>
              <a:t>light grey</a:t>
            </a:r>
            <a:r>
              <a:rPr lang="en-GB" altLang="en-US">
                <a:latin typeface="Arial" panose="020B0604020202020204" pitchFamily="34" charset="0"/>
              </a:rPr>
              <a:t> bars: Atlantic and Indian Oceans.</a:t>
            </a:r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4144557-210A-415A-BB25-9E0AD4891EEB}" type="slidenum">
              <a:rPr lang="en-GB" altLang="en-US"/>
              <a:pPr>
                <a:spcBef>
                  <a:spcPct val="0"/>
                </a:spcBef>
              </a:pPr>
              <a:t>11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663849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7CB8F30-AB4F-42CC-AA62-B580D9A91EA6}" type="slidenum">
              <a:rPr lang="en-GB" altLang="en-US"/>
              <a:pPr>
                <a:spcBef>
                  <a:spcPct val="0"/>
                </a:spcBef>
              </a:pPr>
              <a:t>12</a:t>
            </a:fld>
            <a:endParaRPr lang="en-GB" alt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1657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70131E8-A9A3-4A4E-A72F-68C4D4494B09}" type="slidenum">
              <a:rPr lang="en-GB" altLang="en-US"/>
              <a:pPr>
                <a:spcBef>
                  <a:spcPct val="0"/>
                </a:spcBef>
              </a:pPr>
              <a:t>13</a:t>
            </a:fld>
            <a:endParaRPr lang="en-GB" alt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2308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DFF5A2F-79D1-4D47-9C28-59FE33948892}" type="slidenum">
              <a:rPr lang="en-GB" altLang="en-US"/>
              <a:pPr>
                <a:spcBef>
                  <a:spcPct val="0"/>
                </a:spcBef>
              </a:pPr>
              <a:t>14</a:t>
            </a:fld>
            <a:endParaRPr lang="en-GB" altLang="en-US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90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GB" altLang="en-US">
                <a:latin typeface="Arial" panose="020B0604020202020204" pitchFamily="34" charset="0"/>
              </a:rPr>
              <a:t>Image: http://en.wikipedia.org/wiki/File:Rainshadow_copy.jpg</a:t>
            </a:r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0D7AECA-6C1F-4B48-A45C-1BD35292C613}" type="slidenum">
              <a:rPr lang="en-GB" altLang="en-US"/>
              <a:pPr>
                <a:spcBef>
                  <a:spcPct val="0"/>
                </a:spcBef>
              </a:pPr>
              <a:t>15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990457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9195470-6542-46D4-97E5-DED4F0529CEA}" type="slidenum">
              <a:rPr lang="en-GB" altLang="en-US"/>
              <a:pPr>
                <a:spcBef>
                  <a:spcPct val="0"/>
                </a:spcBef>
              </a:pPr>
              <a:t>16</a:t>
            </a:fld>
            <a:endParaRPr lang="en-GB" altLang="en-US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4794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 sz="5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9984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altLang="en-US">
                <a:latin typeface="Arial" panose="020B0604020202020204" pitchFamily="34" charset="0"/>
              </a:rPr>
              <a:t>http://aidontheedge.info/category/strategy/page/2/</a:t>
            </a:r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843410CE-6418-4B63-BC1F-AA691E0E1700}" type="slidenum">
              <a:rPr lang="en-GB" altLang="en-US"/>
              <a:pPr>
                <a:spcBef>
                  <a:spcPct val="0"/>
                </a:spcBef>
              </a:pPr>
              <a:t>18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701742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altLang="en-US" dirty="0">
                <a:latin typeface="Arial" panose="020B0604020202020204" pitchFamily="34" charset="0"/>
              </a:rPr>
              <a:t>Data from </a:t>
            </a:r>
            <a:r>
              <a:rPr lang="en-GB" altLang="en-US" dirty="0" err="1">
                <a:latin typeface="Arial" panose="020B0604020202020204" pitchFamily="34" charset="0"/>
              </a:rPr>
              <a:t>Ausden</a:t>
            </a:r>
            <a:r>
              <a:rPr lang="en-GB" altLang="en-US" dirty="0">
                <a:latin typeface="Arial" panose="020B0604020202020204" pitchFamily="34" charset="0"/>
              </a:rPr>
              <a:t> et al. (2015) </a:t>
            </a:r>
            <a:r>
              <a:rPr lang="en-GB" altLang="en-US" i="1" dirty="0">
                <a:latin typeface="Arial" panose="020B0604020202020204" pitchFamily="34" charset="0"/>
              </a:rPr>
              <a:t>British Wildlife</a:t>
            </a:r>
            <a:r>
              <a:rPr lang="en-GB" altLang="en-US" dirty="0">
                <a:latin typeface="Arial" panose="020B0604020202020204" pitchFamily="34" charset="0"/>
              </a:rPr>
              <a:t> 26(1): 161-174 (Table 1)</a:t>
            </a:r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103C353-F1DF-4A57-BB0C-9F4EBC968427}" type="slidenum">
              <a:rPr lang="en-GB" altLang="en-US"/>
              <a:pPr>
                <a:spcBef>
                  <a:spcPct val="0"/>
                </a:spcBef>
              </a:pPr>
              <a:t>19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540170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altLang="en-US" dirty="0">
                <a:latin typeface="Arial" panose="020B0604020202020204" pitchFamily="34" charset="0"/>
              </a:rPr>
              <a:t>Data from </a:t>
            </a:r>
            <a:r>
              <a:rPr lang="en-GB" altLang="en-US" dirty="0" err="1">
                <a:latin typeface="Arial" panose="020B0604020202020204" pitchFamily="34" charset="0"/>
              </a:rPr>
              <a:t>Ausden</a:t>
            </a:r>
            <a:r>
              <a:rPr lang="en-GB" altLang="en-US" dirty="0">
                <a:latin typeface="Arial" panose="020B0604020202020204" pitchFamily="34" charset="0"/>
              </a:rPr>
              <a:t> et al. (2015) </a:t>
            </a:r>
            <a:r>
              <a:rPr lang="en-GB" altLang="en-US" i="1" dirty="0">
                <a:latin typeface="Arial" panose="020B0604020202020204" pitchFamily="34" charset="0"/>
              </a:rPr>
              <a:t>British Wildlife</a:t>
            </a:r>
            <a:r>
              <a:rPr lang="en-GB" altLang="en-US" dirty="0">
                <a:latin typeface="Arial" panose="020B0604020202020204" pitchFamily="34" charset="0"/>
              </a:rPr>
              <a:t> 26(1): 161-174 (Table 2)</a:t>
            </a:r>
          </a:p>
        </p:txBody>
      </p:sp>
      <p:sp>
        <p:nvSpPr>
          <p:cNvPr id="491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F327FE0-3696-48CD-8929-0F81976BF0B9}" type="slidenum">
              <a:rPr lang="en-GB" altLang="en-US"/>
              <a:pPr>
                <a:spcBef>
                  <a:spcPct val="0"/>
                </a:spcBef>
              </a:pPr>
              <a:t>20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94025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70131E8-A9A3-4A4E-A72F-68C4D4494B09}" type="slidenum">
              <a:rPr lang="en-GB" altLang="en-US"/>
              <a:pPr>
                <a:spcBef>
                  <a:spcPct val="0"/>
                </a:spcBef>
              </a:pPr>
              <a:t>3</a:t>
            </a:fld>
            <a:endParaRPr lang="en-GB" alt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6462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GB" altLang="en-US" dirty="0">
                <a:latin typeface="Arial" panose="020B0604020202020204" pitchFamily="34" charset="0"/>
              </a:rPr>
              <a:t>http://www.nature.com/nclimate/journal/v2/n8/full/nclimate1514.html</a:t>
            </a:r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C814153-22AD-4921-AEF4-94F94552520A}" type="slidenum">
              <a:rPr lang="en-GB" altLang="en-US"/>
              <a:pPr>
                <a:spcBef>
                  <a:spcPct val="0"/>
                </a:spcBef>
              </a:pPr>
              <a:t>21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096017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 sz="1600" b="1" dirty="0">
              <a:latin typeface="Arial" panose="020B0604020202020204" pitchFamily="34" charset="0"/>
            </a:endParaRPr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7853A2A-A03F-464A-80C9-353A68BAF4D8}" type="slidenum">
              <a:rPr lang="en-GB" altLang="en-US"/>
              <a:pPr>
                <a:spcBef>
                  <a:spcPct val="0"/>
                </a:spcBef>
              </a:pPr>
              <a:t>22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919235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70131E8-A9A3-4A4E-A72F-68C4D4494B09}" type="slidenum">
              <a:rPr lang="en-GB" altLang="en-US"/>
              <a:pPr>
                <a:spcBef>
                  <a:spcPct val="0"/>
                </a:spcBef>
              </a:pPr>
              <a:t>23</a:t>
            </a:fld>
            <a:endParaRPr lang="en-GB" alt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0203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9538201-DFF9-40E8-822A-A7E6E6B80443}" type="slidenum">
              <a:rPr lang="en-GB" altLang="en-US"/>
              <a:pPr>
                <a:spcBef>
                  <a:spcPct val="0"/>
                </a:spcBef>
              </a:pPr>
              <a:t>24</a:t>
            </a:fld>
            <a:endParaRPr lang="en-GB" altLang="en-US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4013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89CE682-6685-48C8-A2A7-4AE44B0A5AA2}" type="slidenum">
              <a:rPr lang="en-GB" altLang="en-US"/>
              <a:pPr>
                <a:spcBef>
                  <a:spcPct val="0"/>
                </a:spcBef>
              </a:pPr>
              <a:t>25</a:t>
            </a:fld>
            <a:endParaRPr lang="en-GB" altLang="en-US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(image: </a:t>
            </a:r>
            <a:r>
              <a:rPr lang="en-GB" altLang="en-US" dirty="0">
                <a:latin typeface="Arial" panose="020B0604020202020204" pitchFamily="34" charset="0"/>
              </a:rPr>
              <a:t>http://en.wikipedia.org/wiki/File:Bloedel_Reserve_Willow_Tree.jpg)</a:t>
            </a:r>
          </a:p>
        </p:txBody>
      </p:sp>
    </p:spTree>
    <p:extLst>
      <p:ext uri="{BB962C8B-B14F-4D97-AF65-F5344CB8AC3E}">
        <p14:creationId xmlns:p14="http://schemas.microsoft.com/office/powerpoint/2010/main" val="33393572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DDE4124-8E08-4BD0-997B-AC58E9CB303A}" type="slidenum">
              <a:rPr lang="en-GB" altLang="en-US"/>
              <a:pPr>
                <a:spcBef>
                  <a:spcPct val="0"/>
                </a:spcBef>
              </a:pPr>
              <a:t>26</a:t>
            </a:fld>
            <a:endParaRPr lang="en-GB" alt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328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7468C07-16D8-453D-89EB-71EBDF913447}" type="slidenum">
              <a:rPr lang="en-GB" altLang="en-US"/>
              <a:pPr>
                <a:spcBef>
                  <a:spcPct val="0"/>
                </a:spcBef>
              </a:pPr>
              <a:t>27</a:t>
            </a:fld>
            <a:endParaRPr lang="en-GB" alt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GB" altLang="en-US" dirty="0">
                <a:latin typeface="Arial" panose="020B0604020202020204" pitchFamily="34" charset="0"/>
              </a:rPr>
              <a:t>(Image shows Common Yellowthroat, one of Root’s 1988 study species – from http://en.wikipedia.org/wiki/Common_Yellowthroat) </a:t>
            </a:r>
          </a:p>
        </p:txBody>
      </p:sp>
    </p:spTree>
    <p:extLst>
      <p:ext uri="{BB962C8B-B14F-4D97-AF65-F5344CB8AC3E}">
        <p14:creationId xmlns:p14="http://schemas.microsoft.com/office/powerpoint/2010/main" val="21260380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 dirty="0">
              <a:latin typeface="Arial" panose="020B0604020202020204" pitchFamily="34" charset="0"/>
            </a:endParaRPr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839B7D79-3A8D-4B17-BE8B-1D777B319726}" type="slidenum">
              <a:rPr lang="en-GB" altLang="en-US"/>
              <a:pPr>
                <a:spcBef>
                  <a:spcPct val="0"/>
                </a:spcBef>
              </a:pPr>
              <a:t>28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07556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76A6022-C7FF-4C2B-820A-4FD95032CD05}" type="slidenum">
              <a:rPr lang="en-GB" altLang="en-US"/>
              <a:pPr>
                <a:spcBef>
                  <a:spcPct val="0"/>
                </a:spcBef>
              </a:pPr>
              <a:t>29</a:t>
            </a:fld>
            <a:endParaRPr lang="en-GB" altLang="en-US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1" eaLnBrk="1" hangingPunct="1"/>
            <a:r>
              <a:rPr lang="en-GB" altLang="en-US" dirty="0">
                <a:latin typeface="Arial" panose="020B0604020202020204" pitchFamily="34" charset="0"/>
              </a:rPr>
              <a:t>(Image: greenfieldgeography.wikispaces.com)</a:t>
            </a:r>
          </a:p>
        </p:txBody>
      </p:sp>
    </p:spTree>
    <p:extLst>
      <p:ext uri="{BB962C8B-B14F-4D97-AF65-F5344CB8AC3E}">
        <p14:creationId xmlns:p14="http://schemas.microsoft.com/office/powerpoint/2010/main" val="38496268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5F4D28F-34A6-4D19-AE74-612B4DF9A59A}" type="slidenum">
              <a:rPr lang="en-GB" altLang="en-US"/>
              <a:pPr>
                <a:spcBef>
                  <a:spcPct val="0"/>
                </a:spcBef>
              </a:pPr>
              <a:t>30</a:t>
            </a:fld>
            <a:endParaRPr lang="en-GB" altLang="en-US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22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F9B7FE0-EBD2-43B7-9AAC-2B0CA967BDA6}" type="slidenum">
              <a:rPr lang="en-GB" altLang="en-US"/>
              <a:pPr>
                <a:spcBef>
                  <a:spcPct val="0"/>
                </a:spcBef>
              </a:pPr>
              <a:t>4</a:t>
            </a:fld>
            <a:endParaRPr lang="en-GB" altLang="en-US"/>
          </a:p>
        </p:txBody>
      </p:sp>
      <p:sp>
        <p:nvSpPr>
          <p:cNvPr id="12291" name="Rectangle 7"/>
          <p:cNvSpPr txBox="1">
            <a:spLocks noGrp="1" noChangeArrowheads="1"/>
          </p:cNvSpPr>
          <p:nvPr/>
        </p:nvSpPr>
        <p:spPr bwMode="auto">
          <a:xfrm>
            <a:off x="3849688" y="9426575"/>
            <a:ext cx="2946400" cy="49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02DBDAD-BB92-4E12-9BD9-31FF55B0A9A1}" type="slidenum">
              <a:rPr lang="en-US" altLang="en-US"/>
              <a:pPr algn="r" eaLnBrk="1" hangingPunct="1">
                <a:spcBef>
                  <a:spcPct val="0"/>
                </a:spcBef>
              </a:pPr>
              <a:t>4</a:t>
            </a:fld>
            <a:endParaRPr lang="en-US" altLang="en-US"/>
          </a:p>
        </p:txBody>
      </p:sp>
      <p:sp>
        <p:nvSpPr>
          <p:cNvPr id="1229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5700" cy="3724275"/>
          </a:xfrm>
          <a:ln/>
        </p:spPr>
      </p:sp>
      <p:sp>
        <p:nvSpPr>
          <p:cNvPr id="1229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66152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EA13C0E2-867F-4D0E-8E94-1A90F6014D1A}" type="slidenum">
              <a:rPr lang="en-GB" altLang="en-US"/>
              <a:pPr>
                <a:spcBef>
                  <a:spcPct val="0"/>
                </a:spcBef>
              </a:pPr>
              <a:t>31</a:t>
            </a:fld>
            <a:endParaRPr lang="en-GB" altLang="en-US"/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6362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EEB6871-C472-46CA-971A-D905C50AB405}" type="slidenum">
              <a:rPr lang="en-GB" altLang="en-US"/>
              <a:pPr>
                <a:spcBef>
                  <a:spcPct val="0"/>
                </a:spcBef>
              </a:pPr>
              <a:t>32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0226559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4AF1469-CE99-4803-9D41-AC07BB35AB67}" type="slidenum">
              <a:rPr lang="en-GB" altLang="en-US"/>
              <a:pPr>
                <a:spcBef>
                  <a:spcPct val="0"/>
                </a:spcBef>
              </a:pPr>
              <a:t>33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5922556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70131E8-A9A3-4A4E-A72F-68C4D4494B09}" type="slidenum">
              <a:rPr lang="en-GB" altLang="en-US"/>
              <a:pPr>
                <a:spcBef>
                  <a:spcPct val="0"/>
                </a:spcBef>
              </a:pPr>
              <a:t>34</a:t>
            </a:fld>
            <a:endParaRPr lang="en-GB" alt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4533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4236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921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1"/>
            <a:r>
              <a:rPr lang="en-GB" altLang="en-US" dirty="0">
                <a:latin typeface="Arial" panose="020B0604020202020204" pitchFamily="34" charset="0"/>
              </a:rPr>
              <a:t>Image: E hemlock </a:t>
            </a:r>
            <a:r>
              <a:rPr lang="en-GB" altLang="en-US" i="1" dirty="0">
                <a:latin typeface="Arial" panose="020B0604020202020204" pitchFamily="34" charset="0"/>
                <a:hlinkClick r:id="rId3" tooltip="Tsuga canadensis"/>
              </a:rPr>
              <a:t>Tsuga canadensis</a:t>
            </a:r>
            <a:r>
              <a:rPr lang="en-GB" altLang="en-US" i="1" dirty="0">
                <a:latin typeface="Arial" panose="020B0604020202020204" pitchFamily="34" charset="0"/>
              </a:rPr>
              <a:t>,</a:t>
            </a:r>
            <a:r>
              <a:rPr lang="en-GB" altLang="en-US" dirty="0">
                <a:latin typeface="Arial" panose="020B0604020202020204" pitchFamily="34" charset="0"/>
              </a:rPr>
              <a:t> Tim Kiser (http://en.wikipedia.org/wiki/File:Cathedral_State_Park_West_Virginia_Eastern_Hemlock.jpg)</a:t>
            </a:r>
          </a:p>
          <a:p>
            <a:pPr lvl="1"/>
            <a:r>
              <a:rPr lang="en-GB" altLang="en-US" dirty="0">
                <a:latin typeface="Arial" panose="020B0604020202020204" pitchFamily="34" charset="0"/>
              </a:rPr>
              <a:t>P.92</a:t>
            </a:r>
          </a:p>
          <a:p>
            <a:pPr lvl="1"/>
            <a:endParaRPr lang="en-GB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1159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3444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962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  <p:sp>
        <p:nvSpPr>
          <p:cNvPr id="962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8278DAA-C611-4244-8E5B-B0B604871356}" type="slidenum">
              <a:rPr lang="en-GB" altLang="en-US"/>
              <a:pPr>
                <a:spcBef>
                  <a:spcPct val="0"/>
                </a:spcBef>
              </a:pPr>
              <a:t>38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94654344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983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 sz="1400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167783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  <p:sp>
        <p:nvSpPr>
          <p:cNvPr id="1003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EAAB801-62E5-453B-A4EA-78CA1AADA9CC}" type="slidenum">
              <a:rPr lang="en-GB" altLang="en-US"/>
              <a:pPr>
                <a:spcBef>
                  <a:spcPct val="0"/>
                </a:spcBef>
              </a:pPr>
              <a:t>40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95307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D8D7AED-E8E8-4E03-A5E2-C566B1B68804}" type="slidenum">
              <a:rPr lang="en-GB" altLang="en-US"/>
              <a:pPr>
                <a:spcBef>
                  <a:spcPct val="0"/>
                </a:spcBef>
              </a:pPr>
              <a:t>5</a:t>
            </a:fld>
            <a:endParaRPr lang="en-GB" altLang="en-US"/>
          </a:p>
        </p:txBody>
      </p:sp>
      <p:sp>
        <p:nvSpPr>
          <p:cNvPr id="14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15221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b="1" dirty="0">
              <a:latin typeface="Arial" panose="020B0604020202020204" pitchFamily="34" charset="0"/>
            </a:endParaRPr>
          </a:p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  <p:sp>
        <p:nvSpPr>
          <p:cNvPr id="1024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AF0A308-91B9-48A3-8467-852D8F1E1C06}" type="slidenum">
              <a:rPr lang="en-GB" altLang="en-US"/>
              <a:pPr>
                <a:spcBef>
                  <a:spcPct val="0"/>
                </a:spcBef>
              </a:pPr>
              <a:t>41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31787245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1"/>
            <a:r>
              <a:rPr lang="en-GB" altLang="en-US" dirty="0">
                <a:latin typeface="Arial" panose="020B0604020202020204" pitchFamily="34" charset="0"/>
              </a:rPr>
              <a:t>(Image: Stan </a:t>
            </a:r>
            <a:r>
              <a:rPr lang="en-GB" altLang="en-US" dirty="0" err="1">
                <a:latin typeface="Arial" panose="020B0604020202020204" pitchFamily="34" charset="0"/>
              </a:rPr>
              <a:t>Shebs</a:t>
            </a:r>
            <a:r>
              <a:rPr lang="en-GB" altLang="en-US" dirty="0">
                <a:latin typeface="Arial" panose="020B0604020202020204" pitchFamily="34" charset="0"/>
              </a:rPr>
              <a:t> http://en.wikipedia.org/wiki/File:Opuntia_littoralis_var_vaseyi_4.jpg)</a:t>
            </a:r>
          </a:p>
        </p:txBody>
      </p:sp>
    </p:spTree>
    <p:extLst>
      <p:ext uri="{BB962C8B-B14F-4D97-AF65-F5344CB8AC3E}">
        <p14:creationId xmlns:p14="http://schemas.microsoft.com/office/powerpoint/2010/main" val="350155361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291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70131E8-A9A3-4A4E-A72F-68C4D4494B09}" type="slidenum">
              <a:rPr lang="en-GB" altLang="en-US"/>
              <a:pPr>
                <a:spcBef>
                  <a:spcPct val="0"/>
                </a:spcBef>
              </a:pPr>
              <a:t>44</a:t>
            </a:fld>
            <a:endParaRPr lang="en-GB" alt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55989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altLang="en-US" dirty="0">
              <a:latin typeface="Arial" panose="020B0604020202020204" pitchFamily="34" charset="0"/>
            </a:endParaRPr>
          </a:p>
        </p:txBody>
      </p:sp>
      <p:sp>
        <p:nvSpPr>
          <p:cNvPr id="1105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C3BA5FB-D50B-4F7C-9DDE-790AA91F56DD}" type="slidenum">
              <a:rPr lang="en-GB" altLang="en-US"/>
              <a:pPr>
                <a:spcBef>
                  <a:spcPct val="0"/>
                </a:spcBef>
              </a:pPr>
              <a:t>45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60132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1C4B2A6-18C1-497A-BEB8-AFF1B061734C}" type="slidenum">
              <a:rPr lang="en-GB" altLang="en-US"/>
              <a:pPr>
                <a:spcBef>
                  <a:spcPct val="0"/>
                </a:spcBef>
              </a:pPr>
              <a:t>6</a:t>
            </a:fld>
            <a:endParaRPr lang="en-GB" altLang="en-US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260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D9B9EDB-E564-4B16-A438-6F1927F87D42}" type="slidenum">
              <a:rPr lang="en-GB" altLang="en-US"/>
              <a:pPr>
                <a:spcBef>
                  <a:spcPct val="0"/>
                </a:spcBef>
              </a:pPr>
              <a:t>7</a:t>
            </a:fld>
            <a:endParaRPr lang="en-GB" altLang="en-US"/>
          </a:p>
        </p:txBody>
      </p:sp>
      <p:sp>
        <p:nvSpPr>
          <p:cNvPr id="1843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65700" cy="3724275"/>
          </a:xfrm>
          <a:ln/>
        </p:spPr>
      </p:sp>
      <p:sp>
        <p:nvSpPr>
          <p:cNvPr id="1843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sz="1600" dirty="0">
              <a:latin typeface="Arial" panose="020B0604020202020204" pitchFamily="34" charset="0"/>
            </a:endParaRPr>
          </a:p>
        </p:txBody>
      </p:sp>
      <p:sp>
        <p:nvSpPr>
          <p:cNvPr id="18437" name="Slide Number Placeholder 3"/>
          <p:cNvSpPr txBox="1">
            <a:spLocks noGrp="1"/>
          </p:cNvSpPr>
          <p:nvPr/>
        </p:nvSpPr>
        <p:spPr bwMode="auto">
          <a:xfrm>
            <a:off x="3849688" y="9426575"/>
            <a:ext cx="2946400" cy="49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721059BC-05F2-41CD-8FC4-1013D44A436F}" type="slidenum">
              <a:rPr lang="en-US" altLang="en-US"/>
              <a:pPr algn="r"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32242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38D7BDE-D398-4342-9DA4-26F17EF988F8}" type="slidenum">
              <a:rPr lang="en-GB" altLang="en-US"/>
              <a:pPr>
                <a:spcBef>
                  <a:spcPct val="0"/>
                </a:spcBef>
              </a:pPr>
              <a:t>8</a:t>
            </a:fld>
            <a:endParaRPr lang="en-GB" altLang="en-US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17761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6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E2A68C91-9F1A-4578-AD5D-8EDC90F61FF4}" type="slidenum">
              <a:rPr lang="en-GB" altLang="en-US"/>
              <a:pPr>
                <a:spcBef>
                  <a:spcPct val="0"/>
                </a:spcBef>
              </a:pPr>
              <a:t>9</a:t>
            </a:fld>
            <a:endParaRPr lang="en-GB" altLang="en-US"/>
          </a:p>
        </p:txBody>
      </p:sp>
      <p:sp>
        <p:nvSpPr>
          <p:cNvPr id="2457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54063"/>
            <a:ext cx="4960938" cy="3722687"/>
          </a:xfrm>
          <a:solidFill>
            <a:srgbClr val="FFFFFF"/>
          </a:solidFill>
          <a:ln/>
        </p:spPr>
      </p:sp>
      <p:sp>
        <p:nvSpPr>
          <p:cNvPr id="24580" name="Text Box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9698"/>
          <a:lstStyle/>
          <a:p>
            <a:r>
              <a:rPr lang="en-GB" altLang="en-US" dirty="0" err="1">
                <a:latin typeface="Arial" panose="020B0604020202020204" pitchFamily="34" charset="0"/>
              </a:rPr>
              <a:t>Pincebourde</a:t>
            </a:r>
            <a:r>
              <a:rPr lang="en-GB" altLang="en-US" dirty="0">
                <a:latin typeface="Arial" panose="020B0604020202020204" pitchFamily="34" charset="0"/>
              </a:rPr>
              <a:t> &amp; Woods (2012) </a:t>
            </a:r>
            <a:r>
              <a:rPr lang="en-GB" altLang="en-US" i="1" dirty="0">
                <a:solidFill>
                  <a:srgbClr val="000000"/>
                </a:solidFill>
                <a:latin typeface="Arial" panose="020B0604020202020204" pitchFamily="34" charset="0"/>
              </a:rPr>
              <a:t>Functional Ecology</a:t>
            </a:r>
            <a:r>
              <a:rPr lang="en-GB" altLang="en-US" dirty="0">
                <a:solidFill>
                  <a:srgbClr val="000000"/>
                </a:solidFill>
                <a:latin typeface="Arial" panose="020B0604020202020204" pitchFamily="34" charset="0"/>
              </a:rPr>
              <a:t> 26: 844-853  </a:t>
            </a:r>
            <a:r>
              <a:rPr lang="en-GB" altLang="en-US" dirty="0">
                <a:latin typeface="Arial" panose="020B0604020202020204" pitchFamily="34" charset="0"/>
              </a:rPr>
              <a:t>Climate uncertainty on leaf surfaces: the biophysics of leaf microclimates and their consequences for leaf-dwelling organisms.</a:t>
            </a:r>
            <a:endParaRPr lang="en-GB" altLang="en-US" dirty="0">
              <a:solidFill>
                <a:srgbClr val="000000"/>
              </a:solidFill>
              <a:latin typeface="Arial" panose="020B0604020202020204" pitchFamily="34" charset="0"/>
              <a:hlinkClick r:id="rId3"/>
            </a:endParaRPr>
          </a:p>
          <a:p>
            <a:pPr algn="just" eaLnBrk="1">
              <a:lnSpc>
                <a:spcPct val="93000"/>
              </a:lnSpc>
              <a:spcBef>
                <a:spcPct val="0"/>
              </a:spcBef>
            </a:pPr>
            <a:endParaRPr lang="en-GB" altLang="en-US" dirty="0">
              <a:latin typeface="Arial" panose="020B0604020202020204" pitchFamily="34" charset="0"/>
            </a:endParaRPr>
          </a:p>
          <a:p>
            <a:pPr algn="just" eaLnBrk="1">
              <a:lnSpc>
                <a:spcPct val="93000"/>
              </a:lnSpc>
              <a:spcBef>
                <a:spcPct val="0"/>
              </a:spcBef>
            </a:pPr>
            <a:r>
              <a:rPr lang="en-US" altLang="en-US" b="1" dirty="0">
                <a:latin typeface="Arial" panose="020B0604020202020204" pitchFamily="34" charset="0"/>
              </a:rPr>
              <a:t>Effect of herbivory on leaf surface temperature. </a:t>
            </a:r>
            <a:r>
              <a:rPr lang="en-US" altLang="en-US" dirty="0">
                <a:latin typeface="Arial" panose="020B0604020202020204" pitchFamily="34" charset="0"/>
              </a:rPr>
              <a:t>(a) Picture of damage caused by a leaf miner caterpillar (</a:t>
            </a:r>
            <a:r>
              <a:rPr lang="en-US" altLang="en-US" i="1" dirty="0" err="1">
                <a:latin typeface="Arial" panose="020B0604020202020204" pitchFamily="34" charset="0"/>
              </a:rPr>
              <a:t>Phyllonorycter</a:t>
            </a:r>
            <a:r>
              <a:rPr lang="en-US" altLang="en-US" dirty="0">
                <a:latin typeface="Arial" panose="020B0604020202020204" pitchFamily="34" charset="0"/>
              </a:rPr>
              <a:t> sp.) on a leaf of </a:t>
            </a:r>
            <a:r>
              <a:rPr lang="en-US" altLang="en-US" i="1" dirty="0" err="1">
                <a:latin typeface="Arial" panose="020B0604020202020204" pitchFamily="34" charset="0"/>
              </a:rPr>
              <a:t>Cluzia</a:t>
            </a:r>
            <a:r>
              <a:rPr lang="en-US" altLang="en-US" dirty="0">
                <a:latin typeface="Arial" panose="020B0604020202020204" pitchFamily="34" charset="0"/>
              </a:rPr>
              <a:t> sp. in a tropical forest (photo Sylvain </a:t>
            </a:r>
            <a:r>
              <a:rPr lang="en-US" altLang="en-US" dirty="0" err="1">
                <a:latin typeface="Arial" panose="020B0604020202020204" pitchFamily="34" charset="0"/>
              </a:rPr>
              <a:t>Pincebourde</a:t>
            </a:r>
            <a:r>
              <a:rPr lang="en-US" altLang="en-US" dirty="0">
                <a:latin typeface="Arial" panose="020B0604020202020204" pitchFamily="34" charset="0"/>
              </a:rPr>
              <a:t>). (b) The corresponding infrared image (thermography) shows that the damaged leaf area is warmer than the intact leaf surface (32·7 vs. 30·9 °C, respectively) (photo Sylvain </a:t>
            </a:r>
            <a:r>
              <a:rPr lang="en-US" altLang="en-US" dirty="0" err="1">
                <a:latin typeface="Arial" panose="020B0604020202020204" pitchFamily="34" charset="0"/>
              </a:rPr>
              <a:t>Pincebourde</a:t>
            </a:r>
            <a:r>
              <a:rPr lang="en-US" altLang="en-US" dirty="0">
                <a:latin typeface="Arial" panose="020B0604020202020204" pitchFamily="34" charset="0"/>
              </a:rPr>
              <a:t>). (c) Infrared image (thermography) of a fifth‐instar caterpillar of </a:t>
            </a:r>
            <a:r>
              <a:rPr lang="en-US" altLang="en-US" i="1" dirty="0">
                <a:latin typeface="Arial" panose="020B0604020202020204" pitchFamily="34" charset="0"/>
              </a:rPr>
              <a:t>Manduca </a:t>
            </a:r>
            <a:r>
              <a:rPr lang="en-US" altLang="en-US" i="1" dirty="0" err="1">
                <a:latin typeface="Arial" panose="020B0604020202020204" pitchFamily="34" charset="0"/>
              </a:rPr>
              <a:t>sexta</a:t>
            </a:r>
            <a:r>
              <a:rPr lang="en-US" altLang="en-US" dirty="0">
                <a:latin typeface="Arial" panose="020B0604020202020204" pitchFamily="34" charset="0"/>
              </a:rPr>
              <a:t> feeding on a leaf of </a:t>
            </a:r>
            <a:r>
              <a:rPr lang="en-US" altLang="en-US" i="1" dirty="0">
                <a:latin typeface="Arial" panose="020B0604020202020204" pitchFamily="34" charset="0"/>
              </a:rPr>
              <a:t>Datura </a:t>
            </a:r>
            <a:r>
              <a:rPr lang="en-US" altLang="en-US" i="1" dirty="0" err="1">
                <a:latin typeface="Arial" panose="020B0604020202020204" pitchFamily="34" charset="0"/>
              </a:rPr>
              <a:t>wrightii</a:t>
            </a:r>
            <a:r>
              <a:rPr lang="en-US" altLang="en-US" dirty="0">
                <a:latin typeface="Arial" panose="020B0604020202020204" pitchFamily="34" charset="0"/>
              </a:rPr>
              <a:t>, in southern Arizona, showing that the leaf temperature increase can be limited to the attacked leaf portion (photo H. Arthur Woods).</a:t>
            </a:r>
          </a:p>
          <a:p>
            <a:endParaRPr lang="en-US" altLang="en-US" dirty="0">
              <a:latin typeface="Arial" panose="020B0604020202020204" pitchFamily="34" charset="0"/>
            </a:endParaRPr>
          </a:p>
          <a:p>
            <a:r>
              <a:rPr lang="en-GB" altLang="en-US" dirty="0">
                <a:latin typeface="Arial" panose="020B0604020202020204" pitchFamily="34" charset="0"/>
              </a:rPr>
              <a:t>© IF THIS IMAGE HAS BEEN PROVIDED BY OR IS OWNED BY A THIRD PARTY, AS INDICATED IN THE CAPTION LINE, THEN FURTHER PERMISSION MAY BE NEEDED BEFORE ANY FURTHER USE. PLEASE CONTACT WILEY'S PERMISSIONS DEPARTMENT ON PERMISSIONS@WILEY.COM OR USE THE RIGHTSLINK SERVICE BY CLICKING ON THE 'REQUEST PERMISSION' LINK ACCOMPANYING THIS ARTICLE. WILEY OR AUTHOR OWNED IMAGES MAY BE USED FOR NON-COMMERCIAL PURPOSES, SUBJECT TO PROPER CITATION OF THE ARTICLE, AUTHOR, AND PUBLISHER.</a:t>
            </a:r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468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8D40B87-29A5-4C80-B730-4176BDE0B35E}" type="slidenum">
              <a:rPr lang="en-GB" altLang="en-US"/>
              <a:pPr>
                <a:spcBef>
                  <a:spcPct val="0"/>
                </a:spcBef>
              </a:pPr>
              <a:t>10</a:t>
            </a:fld>
            <a:endParaRPr lang="en-GB" altLang="en-US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en-US" sz="1600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334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7790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2924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2400"/>
            <a:ext cx="20574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2400"/>
            <a:ext cx="60198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1808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481" y="273629"/>
            <a:ext cx="8226720" cy="11434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6481" y="1604329"/>
            <a:ext cx="8226720" cy="2193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6481" y="3935934"/>
            <a:ext cx="8226720" cy="219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idx="10"/>
          </p:nvPr>
        </p:nvSpPr>
        <p:spPr>
          <a:xfrm>
            <a:off x="457200" y="6246813"/>
            <a:ext cx="2127250" cy="471487"/>
          </a:xfrm>
          <a:prstGeom prst="rect">
            <a:avLst/>
          </a:prstGeom>
        </p:spPr>
        <p:txBody>
          <a:bodyPr lIns="82945" tIns="41473" rIns="82945" bIns="41473"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idx="11"/>
          </p:nvPr>
        </p:nvSpPr>
        <p:spPr>
          <a:xfrm>
            <a:off x="3127375" y="6246813"/>
            <a:ext cx="2897188" cy="471487"/>
          </a:xfrm>
          <a:prstGeom prst="rect">
            <a:avLst/>
          </a:prstGeom>
        </p:spPr>
        <p:txBody>
          <a:bodyPr lIns="82945" tIns="41473" rIns="82945" bIns="41473"/>
          <a:lstStyle>
            <a:lvl1pPr eaLnBrk="1" hangingPunct="1"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idx="12"/>
          </p:nvPr>
        </p:nvSpPr>
        <p:spPr>
          <a:xfrm>
            <a:off x="6556375" y="6246813"/>
            <a:ext cx="2128838" cy="471487"/>
          </a:xfrm>
          <a:prstGeom prst="rect">
            <a:avLst/>
          </a:prstGeom>
        </p:spPr>
        <p:txBody>
          <a:bodyPr vert="horz" wrap="square" lIns="82945" tIns="41473" rIns="82945" bIns="41473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3C08BB17-ACF0-4BFF-8D83-9AD97EEA733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969142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4847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2784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3000"/>
            <a:ext cx="40386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0386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658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997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997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6035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52234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8526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52400"/>
            <a:ext cx="8229600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3000"/>
            <a:ext cx="8229600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//upload.wikimedia.org/wikipedia/commons/a/aa/Bloedel_Reserve_Willow_Tree.jp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//upload.wikimedia.org/wikipedia/commons/1/1a/Fennec_Foxes.jpg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//upload.wikimedia.org/wikipedia/commons/f/f9/Cathedral_State_Park_West_Virginia_Eastern_Hemlock.jpg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2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//upload.wikimedia.org/wikipedia/commons/2/22/Opuntia_littoralis_var_vaseyi_4.jpg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onlinelibrary.wiley.com/doi/10.1111/j.1365-2435.2012.02013.x/full#fec2013-fig-0002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8" descr="06_00C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12"/>
          <a:stretch>
            <a:fillRect/>
          </a:stretch>
        </p:blipFill>
        <p:spPr bwMode="auto">
          <a:xfrm>
            <a:off x="2598142" y="1325435"/>
            <a:ext cx="3947716" cy="5532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152400"/>
            <a:ext cx="9144000" cy="1143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3800" dirty="0"/>
              <a:t>Limits to Distributions: Abiotic factors</a:t>
            </a:r>
          </a:p>
        </p:txBody>
      </p:sp>
      <p:sp>
        <p:nvSpPr>
          <p:cNvPr id="7172" name="TextBox 3"/>
          <p:cNvSpPr txBox="1">
            <a:spLocks noChangeArrowheads="1"/>
          </p:cNvSpPr>
          <p:nvPr/>
        </p:nvSpPr>
        <p:spPr bwMode="auto">
          <a:xfrm>
            <a:off x="90884" y="1007369"/>
            <a:ext cx="21336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2400" dirty="0">
                <a:solidFill>
                  <a:srgbClr val="FF0000"/>
                </a:solidFill>
              </a:rPr>
              <a:t>See chapter 5  of Krebs (2014)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181"/>
    </mc:Choice>
    <mc:Fallback xmlns="">
      <p:transition spd="slow" advTm="10118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Land &amp; sea absorb heat differently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Leads to climatic variation within the same latitude</a:t>
            </a:r>
          </a:p>
          <a:p>
            <a:pPr eaLnBrk="1" hangingPunct="1"/>
            <a:endParaRPr lang="en-GB" altLang="en-US"/>
          </a:p>
          <a:p>
            <a:pPr eaLnBrk="1" hangingPunct="1"/>
            <a:r>
              <a:rPr lang="en-GB" altLang="en-US"/>
              <a:t>Land heats quickly &amp; cools rapidly cf. water</a:t>
            </a:r>
            <a:br>
              <a:rPr lang="en-GB" altLang="en-US"/>
            </a:br>
            <a:endParaRPr lang="en-GB" altLang="en-US"/>
          </a:p>
          <a:p>
            <a:pPr eaLnBrk="1" hangingPunct="1"/>
            <a:r>
              <a:rPr lang="en-GB" altLang="en-US"/>
              <a:t>Water heats &amp; cools more slowly </a:t>
            </a:r>
          </a:p>
          <a:p>
            <a:pPr lvl="1" eaLnBrk="1" hangingPunct="1"/>
            <a:r>
              <a:rPr lang="en-GB" altLang="en-US"/>
              <a:t>high specific heat capacity </a:t>
            </a:r>
          </a:p>
          <a:p>
            <a:endParaRPr lang="en-GB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148"/>
    </mc:Choice>
    <mc:Fallback xmlns="">
      <p:transition spd="slow" advTm="100148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2800"/>
              <a:t>Winter to summer temperature range is smallest at low latitudes &amp; over oceans</a:t>
            </a:r>
          </a:p>
        </p:txBody>
      </p:sp>
      <p:sp>
        <p:nvSpPr>
          <p:cNvPr id="27651" name="TextBox 7"/>
          <p:cNvSpPr txBox="1">
            <a:spLocks noChangeArrowheads="1"/>
          </p:cNvSpPr>
          <p:nvPr/>
        </p:nvSpPr>
        <p:spPr bwMode="auto">
          <a:xfrm>
            <a:off x="0" y="6488113"/>
            <a:ext cx="86058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Sunday et al. (2010) </a:t>
            </a:r>
            <a:r>
              <a:rPr lang="en-GB" altLang="en-US" sz="1800" i="1"/>
              <a:t>Proc. National Academy of Sciences USA </a:t>
            </a:r>
            <a:r>
              <a:rPr lang="en-GB" altLang="en-US" sz="1800"/>
              <a:t>102(23): 8245-8250</a:t>
            </a:r>
          </a:p>
        </p:txBody>
      </p:sp>
      <p:grpSp>
        <p:nvGrpSpPr>
          <p:cNvPr id="27652" name="Group 7"/>
          <p:cNvGrpSpPr>
            <a:grpSpLocks/>
          </p:cNvGrpSpPr>
          <p:nvPr/>
        </p:nvGrpSpPr>
        <p:grpSpPr bwMode="auto">
          <a:xfrm>
            <a:off x="304800" y="1295400"/>
            <a:ext cx="8458200" cy="3995738"/>
            <a:chOff x="304800" y="1295400"/>
            <a:chExt cx="8458200" cy="3996000"/>
          </a:xfrm>
        </p:grpSpPr>
        <p:pic>
          <p:nvPicPr>
            <p:cNvPr id="2765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00" t="23958" r="21523" b="13542"/>
            <a:stretch>
              <a:fillRect/>
            </a:stretch>
          </p:blipFill>
          <p:spPr bwMode="auto">
            <a:xfrm>
              <a:off x="304800" y="1295400"/>
              <a:ext cx="8458200" cy="3996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657" name="TextBox 5"/>
            <p:cNvSpPr txBox="1">
              <a:spLocks noChangeArrowheads="1"/>
            </p:cNvSpPr>
            <p:nvPr/>
          </p:nvSpPr>
          <p:spPr bwMode="auto">
            <a:xfrm>
              <a:off x="1828800" y="1447800"/>
              <a:ext cx="65915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GB" altLang="en-US" sz="1800" b="1">
                  <a:solidFill>
                    <a:srgbClr val="FF0000"/>
                  </a:solidFill>
                </a:rPr>
                <a:t>land</a:t>
              </a:r>
            </a:p>
          </p:txBody>
        </p:sp>
        <p:sp>
          <p:nvSpPr>
            <p:cNvPr id="27658" name="TextBox 6"/>
            <p:cNvSpPr txBox="1">
              <a:spLocks noChangeArrowheads="1"/>
            </p:cNvSpPr>
            <p:nvPr/>
          </p:nvSpPr>
          <p:spPr bwMode="auto">
            <a:xfrm>
              <a:off x="5791200" y="1447800"/>
              <a:ext cx="56938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GB" altLang="en-US" sz="1800" b="1">
                  <a:solidFill>
                    <a:srgbClr val="0000FF"/>
                  </a:solidFill>
                </a:rPr>
                <a:t>sea</a:t>
              </a:r>
            </a:p>
          </p:txBody>
        </p:sp>
      </p:grpSp>
      <p:sp>
        <p:nvSpPr>
          <p:cNvPr id="27653" name="TextBox 8"/>
          <p:cNvSpPr txBox="1">
            <a:spLocks noChangeArrowheads="1"/>
          </p:cNvSpPr>
          <p:nvPr/>
        </p:nvSpPr>
        <p:spPr bwMode="auto">
          <a:xfrm>
            <a:off x="838200" y="5791200"/>
            <a:ext cx="79136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2000">
                <a:solidFill>
                  <a:srgbClr val="0000FF"/>
                </a:solidFill>
              </a:rPr>
              <a:t>Ranges of surface temperatures (data from all continents combined)</a:t>
            </a:r>
          </a:p>
        </p:txBody>
      </p:sp>
      <p:sp>
        <p:nvSpPr>
          <p:cNvPr id="27654" name="TextBox 9"/>
          <p:cNvSpPr txBox="1">
            <a:spLocks noChangeArrowheads="1"/>
          </p:cNvSpPr>
          <p:nvPr/>
        </p:nvSpPr>
        <p:spPr bwMode="auto">
          <a:xfrm>
            <a:off x="1143000" y="5181600"/>
            <a:ext cx="39624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200"/>
              <a:t>Dark grey bars: Americas; light grey bars: Old World.</a:t>
            </a:r>
          </a:p>
        </p:txBody>
      </p:sp>
      <p:sp>
        <p:nvSpPr>
          <p:cNvPr id="27655" name="TextBox 10"/>
          <p:cNvSpPr txBox="1">
            <a:spLocks noChangeArrowheads="1"/>
          </p:cNvSpPr>
          <p:nvPr/>
        </p:nvSpPr>
        <p:spPr bwMode="auto">
          <a:xfrm>
            <a:off x="5181600" y="5181600"/>
            <a:ext cx="3962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200"/>
              <a:t>Dark grey bars: Pacific Ocean; light grey bars: Atlantic and Indian Oceans.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1200"/>
          </a:p>
        </p:txBody>
      </p:sp>
    </p:spTree>
  </p:cSld>
  <p:clrMapOvr>
    <a:masterClrMapping/>
  </p:clrMapOvr>
  <p:transition spd="slow" advTm="7099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8" descr="06_02Fig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152400"/>
            <a:ext cx="6054725" cy="670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9" name="Rectangle 9"/>
          <p:cNvSpPr>
            <a:spLocks noGrp="1" noChangeArrowheads="1"/>
          </p:cNvSpPr>
          <p:nvPr>
            <p:ph type="title"/>
          </p:nvPr>
        </p:nvSpPr>
        <p:spPr>
          <a:xfrm>
            <a:off x="228600" y="152400"/>
            <a:ext cx="2514600" cy="4419600"/>
          </a:xfrm>
        </p:spPr>
        <p:txBody>
          <a:bodyPr/>
          <a:lstStyle/>
          <a:p>
            <a:pPr algn="l" eaLnBrk="1" hangingPunct="1"/>
            <a:r>
              <a:rPr lang="en-GB" altLang="en-US" sz="2800"/>
              <a:t>Winter to summer temperature range…</a:t>
            </a:r>
            <a:br>
              <a:rPr lang="en-GB" altLang="en-US" sz="2800"/>
            </a:br>
            <a:br>
              <a:rPr lang="en-GB" altLang="en-US" sz="2800"/>
            </a:br>
            <a:r>
              <a:rPr lang="en-GB" altLang="en-US" sz="2800"/>
              <a:t>…is smallest at low latitudes &amp; over oceans</a:t>
            </a:r>
          </a:p>
        </p:txBody>
      </p:sp>
      <p:sp>
        <p:nvSpPr>
          <p:cNvPr id="29700" name="Text Box 10"/>
          <p:cNvSpPr txBox="1">
            <a:spLocks noChangeArrowheads="1"/>
          </p:cNvSpPr>
          <p:nvPr/>
        </p:nvSpPr>
        <p:spPr bwMode="auto">
          <a:xfrm>
            <a:off x="593725" y="60563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1800"/>
          </a:p>
        </p:txBody>
      </p:sp>
      <p:sp>
        <p:nvSpPr>
          <p:cNvPr id="29701" name="Text Box 11"/>
          <p:cNvSpPr txBox="1">
            <a:spLocks noChangeArrowheads="1"/>
          </p:cNvSpPr>
          <p:nvPr/>
        </p:nvSpPr>
        <p:spPr bwMode="auto">
          <a:xfrm>
            <a:off x="609600" y="5943600"/>
            <a:ext cx="2759075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Average Jan. (top) and July temperatures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230"/>
    </mc:Choice>
    <mc:Fallback xmlns="">
      <p:transition spd="slow" advTm="9423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Limits to Distributions: Abiotic Factors</a:t>
            </a:r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A7099-8FF7-46E0-B838-5598B2C0FCB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Part </a:t>
            </a:r>
            <a:r>
              <a:rPr lang="en-GB" altLang="en-US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Climate</a:t>
            </a:r>
          </a:p>
          <a:p>
            <a:pPr lvl="1"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Temperature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Microclimate</a:t>
            </a:r>
          </a:p>
          <a:p>
            <a:pPr eaLnBrk="1" hangingPunct="1"/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eaLnBrk="1" hangingPunct="1">
              <a:buNone/>
            </a:pPr>
            <a:r>
              <a:rPr lang="en-GB" altLang="en-US" dirty="0">
                <a:solidFill>
                  <a:schemeClr val="tx2"/>
                </a:solidFill>
              </a:rPr>
              <a:t>Part ii</a:t>
            </a: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Climate</a:t>
            </a:r>
          </a:p>
          <a:p>
            <a:pPr lvl="1" eaLnBrk="1" hangingPunct="1"/>
            <a:r>
              <a:rPr lang="en-GB" altLang="en-US" dirty="0">
                <a:solidFill>
                  <a:schemeClr val="tx2"/>
                </a:solidFill>
              </a:rPr>
              <a:t>Moisture</a:t>
            </a: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Topography</a:t>
            </a: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Climate change</a:t>
            </a:r>
          </a:p>
          <a:p>
            <a:pPr lvl="1" eaLnBrk="1" hangingPunct="1"/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A7E14-8C4E-4A2A-A49E-F77578176B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Part iii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Limits of tolerance</a:t>
            </a:r>
          </a:p>
          <a:p>
            <a:pPr eaLnBrk="1" hangingPunct="1"/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eaLnBrk="1" hangingPunct="1">
              <a:buNone/>
            </a:pPr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Part iv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Light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8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46"/>
    </mc:Choice>
    <mc:Fallback xmlns="">
      <p:transition spd="slow" advTm="27246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066800"/>
          </a:xfrm>
        </p:spPr>
        <p:txBody>
          <a:bodyPr/>
          <a:lstStyle/>
          <a:p>
            <a:pPr eaLnBrk="1" hangingPunct="1"/>
            <a:r>
              <a:rPr lang="en-GB" altLang="en-US" sz="3200">
                <a:solidFill>
                  <a:srgbClr val="0000FF"/>
                </a:solidFill>
              </a:rPr>
              <a:t>Water (alone or with temperature) is most important physical factor for terrestrial organisms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5257800"/>
          </a:xfrm>
        </p:spPr>
        <p:txBody>
          <a:bodyPr/>
          <a:lstStyle/>
          <a:p>
            <a:pPr eaLnBrk="1" hangingPunct="1"/>
            <a:r>
              <a:rPr lang="en-GB" altLang="en-US"/>
              <a:t>Humidity</a:t>
            </a:r>
          </a:p>
          <a:p>
            <a:pPr lvl="1" eaLnBrk="1" hangingPunct="1"/>
            <a:r>
              <a:rPr lang="en-GB" altLang="en-US"/>
              <a:t>Important in controlling water loss</a:t>
            </a:r>
          </a:p>
          <a:p>
            <a:pPr eaLnBrk="1" hangingPunct="1"/>
            <a:r>
              <a:rPr lang="en-GB" altLang="en-US"/>
              <a:t>Water intake</a:t>
            </a:r>
          </a:p>
          <a:p>
            <a:pPr lvl="1" eaLnBrk="1" hangingPunct="1"/>
            <a:r>
              <a:rPr lang="en-GB" altLang="en-US"/>
              <a:t>In food or drink</a:t>
            </a:r>
          </a:p>
          <a:p>
            <a:pPr eaLnBrk="1" hangingPunct="1"/>
            <a:r>
              <a:rPr lang="en-GB" altLang="en-US"/>
              <a:t>Soil water</a:t>
            </a:r>
          </a:p>
        </p:txBody>
      </p:sp>
      <p:pic>
        <p:nvPicPr>
          <p:cNvPr id="31748" name="Picture 6" descr="http://cdn1.arkive.org/media/34/3434EFC8-ADCB-42F5-AD01-4B77B6CD12A9/Presentation.Large/Adult-male-Schreibers-green-lizard-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138" y="3276600"/>
            <a:ext cx="5376862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124"/>
    </mc:Choice>
    <mc:Fallback xmlns="">
      <p:transition spd="slow" advTm="105124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Mountains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Highland areas intercept more rainfall</a:t>
            </a:r>
          </a:p>
          <a:p>
            <a:pPr eaLnBrk="1" hangingPunct="1"/>
            <a:r>
              <a:rPr lang="en-GB" altLang="en-US"/>
              <a:t>…and leave a rain shadow on leeward side</a:t>
            </a:r>
          </a:p>
        </p:txBody>
      </p:sp>
      <p:pic>
        <p:nvPicPr>
          <p:cNvPr id="37892" name="Picture 6" descr="http://upload.wikimedia.org/wikipedia/commons/9/9a/Rainshadow_cop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438400"/>
            <a:ext cx="6553200" cy="3700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616"/>
    </mc:Choice>
    <mc:Fallback xmlns="">
      <p:transition spd="slow" advTm="87616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7" descr="06_04Fig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066800"/>
            <a:ext cx="5006975" cy="512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39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Vegetation is a product of climate</a:t>
            </a:r>
          </a:p>
        </p:txBody>
      </p:sp>
      <p:sp>
        <p:nvSpPr>
          <p:cNvPr id="39940" name="Text Box 9"/>
          <p:cNvSpPr txBox="1">
            <a:spLocks noChangeArrowheads="1"/>
          </p:cNvSpPr>
          <p:nvPr/>
        </p:nvSpPr>
        <p:spPr bwMode="auto">
          <a:xfrm>
            <a:off x="0" y="6324600"/>
            <a:ext cx="9144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Terrestrial vegetation classes in relation to precipitation &amp; temperature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747"/>
    </mc:Choice>
    <mc:Fallback xmlns="">
      <p:transition spd="slow" advTm="132747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altLang="en-US" sz="1800"/>
              <a:t>Climatic zones and intensity of plant invasions in China. </a:t>
            </a:r>
            <a:r>
              <a:rPr lang="en-GB" altLang="en-US" sz="1200"/>
              <a:t>Black lines indicate provincial boundaries. Numbers are an index of number of casual and naturalized species/log in each province. Colors designate different climatic zones across China.</a:t>
            </a:r>
          </a:p>
        </p:txBody>
      </p:sp>
      <p:pic>
        <p:nvPicPr>
          <p:cNvPr id="4198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 t="17969" r="2499" b="9375"/>
          <a:stretch>
            <a:fillRect/>
          </a:stretch>
        </p:blipFill>
        <p:spPr bwMode="auto">
          <a:xfrm>
            <a:off x="457200" y="852488"/>
            <a:ext cx="8458200" cy="600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8" name="TextBox 3"/>
          <p:cNvSpPr txBox="1">
            <a:spLocks noChangeArrowheads="1"/>
          </p:cNvSpPr>
          <p:nvPr/>
        </p:nvSpPr>
        <p:spPr bwMode="auto">
          <a:xfrm>
            <a:off x="0" y="6488113"/>
            <a:ext cx="4860925" cy="3698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Wu et al. (2010) </a:t>
            </a:r>
            <a:r>
              <a:rPr lang="en-GB" altLang="en-US" sz="1800" i="1"/>
              <a:t>Biol Invasions </a:t>
            </a:r>
            <a:r>
              <a:rPr lang="en-GB" altLang="en-US" sz="1800"/>
              <a:t>12: 2179-2206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770"/>
    </mc:Choice>
    <mc:Fallback xmlns="">
      <p:transition spd="slow" advTm="9177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Climate change &amp; distributions</a:t>
            </a:r>
          </a:p>
        </p:txBody>
      </p:sp>
      <p:pic>
        <p:nvPicPr>
          <p:cNvPr id="44035" name="Picture 2" descr="http://aidontheedge.files.wordpress.com/2009/12/cc-noahs-ark-cartoo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295400"/>
            <a:ext cx="7915275" cy="504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586"/>
    </mc:Choice>
    <mc:Fallback xmlns="">
      <p:transition spd="slow" advTm="41586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066800"/>
          </a:xfrm>
        </p:spPr>
        <p:txBody>
          <a:bodyPr/>
          <a:lstStyle/>
          <a:p>
            <a:r>
              <a:rPr lang="en-GB" altLang="en-US"/>
              <a:t>UK birds: </a:t>
            </a:r>
            <a:r>
              <a:rPr lang="en-GB" altLang="en-US">
                <a:solidFill>
                  <a:srgbClr val="FF0000"/>
                </a:solidFill>
              </a:rPr>
              <a:t>extinction risk </a:t>
            </a:r>
            <a:r>
              <a:rPr lang="en-GB" altLang="en-US"/>
              <a:t>under climate change</a:t>
            </a:r>
          </a:p>
        </p:txBody>
      </p:sp>
      <p:graphicFrame>
        <p:nvGraphicFramePr>
          <p:cNvPr id="3" name="Chart 2"/>
          <p:cNvGraphicFramePr/>
          <p:nvPr/>
        </p:nvGraphicFramePr>
        <p:xfrm>
          <a:off x="457200" y="1371600"/>
          <a:ext cx="8305800" cy="487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6084" name="TextBox 3"/>
          <p:cNvSpPr txBox="1">
            <a:spLocks noChangeArrowheads="1"/>
          </p:cNvSpPr>
          <p:nvPr/>
        </p:nvSpPr>
        <p:spPr bwMode="auto">
          <a:xfrm>
            <a:off x="0" y="6488113"/>
            <a:ext cx="73787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Data from Ausden et al. (2015) </a:t>
            </a:r>
            <a:r>
              <a:rPr lang="en-GB" altLang="en-US" sz="1800" i="1"/>
              <a:t>British Wildlife</a:t>
            </a:r>
            <a:r>
              <a:rPr lang="en-GB" altLang="en-US" sz="1800"/>
              <a:t> 26(3): 161-174 (Table 1)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712"/>
    </mc:Choice>
    <mc:Fallback xmlns="">
      <p:transition spd="slow" advTm="7571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8EB1B-F4EC-4160-A6E1-176EEBA53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19200"/>
            <a:ext cx="7886700" cy="518160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Module Learning Outcomes: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Knowledge and Understanding</a:t>
            </a:r>
            <a:b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2400" dirty="0">
                <a:solidFill>
                  <a:schemeClr val="tx2"/>
                </a:solidFill>
                <a:effectLst/>
              </a:rPr>
              <a:t>1. Demonstrate critical awareness of the rapidly changing status of species in the natural environment, the implications for ecosystem services, and the approaches to addressing these problems in different ecosystems.</a:t>
            </a:r>
            <a:br>
              <a:rPr lang="en-GB" sz="2400" dirty="0">
                <a:solidFill>
                  <a:schemeClr val="tx2"/>
                </a:solidFill>
                <a:effectLst/>
              </a:rPr>
            </a:br>
            <a:endParaRPr lang="en-GB" sz="2400" dirty="0">
              <a:solidFill>
                <a:schemeClr val="tx2"/>
              </a:solidFill>
              <a:effectLst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2400" dirty="0">
                <a:solidFill>
                  <a:schemeClr val="tx2"/>
                </a:solidFill>
              </a:rPr>
              <a:t>2. </a:t>
            </a:r>
            <a:r>
              <a:rPr lang="en-GB" sz="2400" dirty="0">
                <a:solidFill>
                  <a:schemeClr val="tx2"/>
                </a:solidFill>
                <a:effectLst/>
              </a:rPr>
              <a:t>Integrate knowledge of ecological processes with the socio-political dimensions of conservation problems.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C52058-4F14-4C35-A410-D0E68DD32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kern="0" dirty="0"/>
              <a:t>Limits to Distributions: Abiotic factors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03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253"/>
    </mc:Choice>
    <mc:Fallback xmlns="">
      <p:transition spd="slow" advTm="39253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066800"/>
          </a:xfrm>
        </p:spPr>
        <p:txBody>
          <a:bodyPr/>
          <a:lstStyle/>
          <a:p>
            <a:r>
              <a:rPr lang="en-GB" altLang="en-US"/>
              <a:t>UK birds: </a:t>
            </a:r>
            <a:r>
              <a:rPr lang="en-GB" altLang="en-US">
                <a:solidFill>
                  <a:srgbClr val="00B050"/>
                </a:solidFill>
              </a:rPr>
              <a:t>establishment chance </a:t>
            </a:r>
            <a:r>
              <a:rPr lang="en-GB" altLang="en-US"/>
              <a:t>under climate change</a:t>
            </a:r>
          </a:p>
        </p:txBody>
      </p:sp>
      <p:sp>
        <p:nvSpPr>
          <p:cNvPr id="48131" name="TextBox 3"/>
          <p:cNvSpPr txBox="1">
            <a:spLocks noChangeArrowheads="1"/>
          </p:cNvSpPr>
          <p:nvPr/>
        </p:nvSpPr>
        <p:spPr bwMode="auto">
          <a:xfrm>
            <a:off x="0" y="6488113"/>
            <a:ext cx="73787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Data from Ausden et al. (2015) </a:t>
            </a:r>
            <a:r>
              <a:rPr lang="en-GB" altLang="en-US" sz="1800" i="1"/>
              <a:t>British Wildlife</a:t>
            </a:r>
            <a:r>
              <a:rPr lang="en-GB" altLang="en-US" sz="1800"/>
              <a:t> 26(3): 161-174 (Table 2)</a:t>
            </a:r>
          </a:p>
        </p:txBody>
      </p:sp>
      <p:graphicFrame>
        <p:nvGraphicFramePr>
          <p:cNvPr id="5" name="Chart 4"/>
          <p:cNvGraphicFramePr/>
          <p:nvPr/>
        </p:nvGraphicFramePr>
        <p:xfrm>
          <a:off x="381000" y="1524000"/>
          <a:ext cx="84582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363"/>
    </mc:Choice>
    <mc:Fallback xmlns="">
      <p:transition spd="slow" advTm="126363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226" name="Group 6"/>
          <p:cNvGrpSpPr>
            <a:grpSpLocks/>
          </p:cNvGrpSpPr>
          <p:nvPr/>
        </p:nvGrpSpPr>
        <p:grpSpPr bwMode="auto">
          <a:xfrm>
            <a:off x="228600" y="228600"/>
            <a:ext cx="8686800" cy="6096000"/>
            <a:chOff x="457200" y="685800"/>
            <a:chExt cx="7783903" cy="5523131"/>
          </a:xfrm>
        </p:grpSpPr>
        <p:pic>
          <p:nvPicPr>
            <p:cNvPr id="52229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523" t="33290" r="47511" b="28891"/>
            <a:stretch>
              <a:fillRect/>
            </a:stretch>
          </p:blipFill>
          <p:spPr bwMode="auto">
            <a:xfrm>
              <a:off x="457200" y="685800"/>
              <a:ext cx="7783903" cy="5345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2230" name="TextBox 4"/>
            <p:cNvSpPr txBox="1">
              <a:spLocks noChangeArrowheads="1"/>
            </p:cNvSpPr>
            <p:nvPr/>
          </p:nvSpPr>
          <p:spPr bwMode="auto">
            <a:xfrm rot="-5400000">
              <a:off x="1301115" y="3728085"/>
              <a:ext cx="2339102" cy="3693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GB" altLang="en-US" sz="1800"/>
                <a:t>Occupied area (km</a:t>
              </a:r>
              <a:r>
                <a:rPr lang="en-GB" altLang="en-US" sz="1800" baseline="30000"/>
                <a:t>2</a:t>
              </a:r>
              <a:r>
                <a:rPr lang="en-GB" altLang="en-US" sz="1800"/>
                <a:t>)</a:t>
              </a:r>
            </a:p>
          </p:txBody>
        </p:sp>
        <p:sp>
          <p:nvSpPr>
            <p:cNvPr id="52231" name="TextBox 5"/>
            <p:cNvSpPr txBox="1">
              <a:spLocks noChangeArrowheads="1"/>
            </p:cNvSpPr>
            <p:nvPr/>
          </p:nvSpPr>
          <p:spPr bwMode="auto">
            <a:xfrm>
              <a:off x="3352800" y="5562600"/>
              <a:ext cx="3262432" cy="6463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0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GB" altLang="en-US" sz="1800"/>
                <a:t>2020  2040  2060  2080  2100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GB" altLang="en-US" sz="1800"/>
                <a:t>Year</a:t>
              </a:r>
            </a:p>
          </p:txBody>
        </p:sp>
      </p:grpSp>
      <p:sp>
        <p:nvSpPr>
          <p:cNvPr id="52227" name="TextBox 7"/>
          <p:cNvSpPr txBox="1">
            <a:spLocks noChangeArrowheads="1"/>
          </p:cNvSpPr>
          <p:nvPr/>
        </p:nvSpPr>
        <p:spPr bwMode="auto">
          <a:xfrm>
            <a:off x="6399213" y="6096000"/>
            <a:ext cx="27447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>
                <a:solidFill>
                  <a:srgbClr val="0000FF"/>
                </a:solidFill>
              </a:rPr>
              <a:t>(Colours and lines represent various different models.)</a:t>
            </a:r>
          </a:p>
        </p:txBody>
      </p:sp>
      <p:sp>
        <p:nvSpPr>
          <p:cNvPr id="52228" name="TextBox 8"/>
          <p:cNvSpPr txBox="1">
            <a:spLocks noChangeArrowheads="1"/>
          </p:cNvSpPr>
          <p:nvPr/>
        </p:nvSpPr>
        <p:spPr bwMode="auto">
          <a:xfrm>
            <a:off x="0" y="6488113"/>
            <a:ext cx="60833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Dullinger et al. (2012) </a:t>
            </a:r>
            <a:r>
              <a:rPr lang="fr-FR" altLang="en-US" sz="1800" i="1"/>
              <a:t>Nature Climate Change</a:t>
            </a:r>
            <a:r>
              <a:rPr lang="fr-FR" altLang="en-US" sz="1800"/>
              <a:t> 2: 619–622</a:t>
            </a:r>
            <a:endParaRPr lang="en-GB" altLang="en-US" sz="18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515"/>
    </mc:Choice>
    <mc:Fallback xmlns="">
      <p:transition spd="slow" advTm="74515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3"/>
          <p:cNvSpPr>
            <a:spLocks noGrp="1"/>
          </p:cNvSpPr>
          <p:nvPr>
            <p:ph type="ctrTitle"/>
          </p:nvPr>
        </p:nvSpPr>
        <p:spPr>
          <a:xfrm>
            <a:off x="685800" y="1447800"/>
            <a:ext cx="7772400" cy="1470025"/>
          </a:xfrm>
        </p:spPr>
        <p:txBody>
          <a:bodyPr/>
          <a:lstStyle/>
          <a:p>
            <a:pPr algn="l"/>
            <a:r>
              <a:rPr lang="en-GB" altLang="en-US"/>
              <a:t>Species have two options for dealing with climatic conditions of a habitat –</a:t>
            </a:r>
            <a:br>
              <a:rPr lang="en-GB" altLang="en-US"/>
            </a:br>
            <a:endParaRPr lang="en-GB" altLang="en-US"/>
          </a:p>
        </p:txBody>
      </p:sp>
      <p:sp>
        <p:nvSpPr>
          <p:cNvPr id="56323" name="Subtitle 5"/>
          <p:cNvSpPr>
            <a:spLocks noGrp="1"/>
          </p:cNvSpPr>
          <p:nvPr>
            <p:ph type="subTitle" idx="1"/>
          </p:nvPr>
        </p:nvSpPr>
        <p:spPr>
          <a:xfrm>
            <a:off x="1371600" y="3203575"/>
            <a:ext cx="6400800" cy="1752600"/>
          </a:xfrm>
        </p:spPr>
        <p:txBody>
          <a:bodyPr/>
          <a:lstStyle/>
          <a:p>
            <a:pPr algn="l">
              <a:buFontTx/>
              <a:buChar char="•"/>
            </a:pPr>
            <a:r>
              <a:rPr lang="en-GB" altLang="en-US"/>
              <a:t> tolerate</a:t>
            </a:r>
          </a:p>
          <a:p>
            <a:pPr algn="l">
              <a:buFontTx/>
              <a:buChar char="•"/>
            </a:pPr>
            <a:r>
              <a:rPr lang="en-GB" altLang="en-US"/>
              <a:t> escape (via some evolutionary adaptation)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296"/>
    </mc:Choice>
    <mc:Fallback xmlns="">
      <p:transition spd="slow" advTm="125296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Limits to Distributions: Abiotic Factors</a:t>
            </a:r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A7099-8FF7-46E0-B838-5598B2C0FCB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Part </a:t>
            </a:r>
            <a:r>
              <a:rPr lang="en-GB" altLang="en-US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Climate</a:t>
            </a:r>
          </a:p>
          <a:p>
            <a:pPr lvl="1"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Temperature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Microclimate</a:t>
            </a:r>
          </a:p>
          <a:p>
            <a:pPr eaLnBrk="1" hangingPunct="1"/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eaLnBrk="1" hangingPunct="1">
              <a:buNone/>
            </a:pPr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Part ii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Climate</a:t>
            </a:r>
          </a:p>
          <a:p>
            <a:pPr lvl="1"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Moisture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Topography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Climate change</a:t>
            </a:r>
          </a:p>
          <a:p>
            <a:pPr lvl="1" eaLnBrk="1" hangingPunct="1"/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A7E14-8C4E-4A2A-A49E-F77578176B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GB" altLang="en-US" dirty="0">
                <a:solidFill>
                  <a:schemeClr val="tx2"/>
                </a:solidFill>
              </a:rPr>
              <a:t>Part iii</a:t>
            </a: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Limits of tolerance</a:t>
            </a:r>
          </a:p>
          <a:p>
            <a:pPr eaLnBrk="1" hangingPunct="1"/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eaLnBrk="1" hangingPunct="1">
              <a:buNone/>
            </a:pPr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Part iv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Light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899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59"/>
    </mc:Choice>
    <mc:Fallback xmlns="">
      <p:transition spd="slow" advTm="21159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Limits of tolerance</a:t>
            </a:r>
          </a:p>
        </p:txBody>
      </p:sp>
      <p:sp>
        <p:nvSpPr>
          <p:cNvPr id="58371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/>
              <a:t>All organisms have upper &amp; lower lethal temp.</a:t>
            </a:r>
          </a:p>
        </p:txBody>
      </p:sp>
      <p:pic>
        <p:nvPicPr>
          <p:cNvPr id="58372" name="Picture 5" descr="temp dia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438400"/>
            <a:ext cx="8529638" cy="302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810"/>
    </mc:Choice>
    <mc:Fallback xmlns="">
      <p:transition spd="slow" advTm="13081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Limits of tolerance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Willow (</a:t>
            </a:r>
            <a:r>
              <a:rPr lang="en-GB" altLang="en-US" i="1"/>
              <a:t>Salix</a:t>
            </a:r>
            <a:r>
              <a:rPr lang="en-GB" altLang="en-US"/>
              <a:t> spp.)</a:t>
            </a:r>
          </a:p>
          <a:p>
            <a:pPr lvl="1" eaLnBrk="1" hangingPunct="1"/>
            <a:r>
              <a:rPr lang="en-GB" altLang="en-US"/>
              <a:t>Twigs collected in summer killed at -5</a:t>
            </a:r>
            <a:r>
              <a:rPr lang="en-US" altLang="en-US">
                <a:cs typeface="Arial" panose="020B0604020202020204" pitchFamily="34" charset="0"/>
              </a:rPr>
              <a:t>°C</a:t>
            </a:r>
          </a:p>
          <a:p>
            <a:pPr lvl="1" eaLnBrk="1" hangingPunct="1"/>
            <a:r>
              <a:rPr lang="en-US" altLang="en-US">
                <a:cs typeface="Arial" panose="020B0604020202020204" pitchFamily="34" charset="0"/>
              </a:rPr>
              <a:t>Same twigs collected in winter can survive 	-150 °C!</a:t>
            </a:r>
          </a:p>
        </p:txBody>
      </p:sp>
      <p:pic>
        <p:nvPicPr>
          <p:cNvPr id="60420" name="Picture 5" descr="File:Bloedel Reserve Willow Tree.jp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3100388"/>
            <a:ext cx="5638800" cy="3757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21" name="TextBox 6"/>
          <p:cNvSpPr txBox="1">
            <a:spLocks noChangeArrowheads="1"/>
          </p:cNvSpPr>
          <p:nvPr/>
        </p:nvSpPr>
        <p:spPr bwMode="auto">
          <a:xfrm>
            <a:off x="0" y="6488113"/>
            <a:ext cx="5391150" cy="3698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en-US" sz="1800"/>
              <a:t>Hietala et al. </a:t>
            </a:r>
            <a:r>
              <a:rPr lang="en-GB" altLang="en-US" sz="1800"/>
              <a:t>(1998) </a:t>
            </a:r>
            <a:r>
              <a:rPr lang="en-GB" altLang="en-US" sz="1800" i="1"/>
              <a:t>Phytochemistry </a:t>
            </a:r>
            <a:r>
              <a:rPr lang="en-GB" altLang="en-US" sz="1800"/>
              <a:t>47: 1501-1507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571"/>
    </mc:Choice>
    <mc:Fallback xmlns="">
      <p:transition spd="slow" advTm="7957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7" descr="06_05Fig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990600"/>
            <a:ext cx="5410200" cy="492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467" name="Rectangle 8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305800" cy="639763"/>
          </a:xfrm>
        </p:spPr>
        <p:txBody>
          <a:bodyPr/>
          <a:lstStyle/>
          <a:p>
            <a:pPr eaLnBrk="1" hangingPunct="1"/>
            <a:r>
              <a:rPr lang="en-GB" altLang="en-US" sz="3200"/>
              <a:t>Temperature &amp; moisture as limiting factors</a:t>
            </a:r>
          </a:p>
        </p:txBody>
      </p:sp>
      <p:sp>
        <p:nvSpPr>
          <p:cNvPr id="62468" name="Text Box 9"/>
          <p:cNvSpPr txBox="1">
            <a:spLocks noChangeArrowheads="1"/>
          </p:cNvSpPr>
          <p:nvPr/>
        </p:nvSpPr>
        <p:spPr bwMode="auto">
          <a:xfrm>
            <a:off x="228600" y="6019800"/>
            <a:ext cx="86868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Hypothetical comparison of the tolerance zone of an organism and the temperature or moisture ranges of the microclimates where it lives</a:t>
            </a:r>
          </a:p>
        </p:txBody>
      </p:sp>
      <p:sp>
        <p:nvSpPr>
          <p:cNvPr id="62469" name="TextBox 4"/>
          <p:cNvSpPr txBox="1">
            <a:spLocks noChangeArrowheads="1"/>
          </p:cNvSpPr>
          <p:nvPr/>
        </p:nvSpPr>
        <p:spPr bwMode="auto">
          <a:xfrm>
            <a:off x="0" y="0"/>
            <a:ext cx="1849438" cy="33813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Limits of tolerance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875"/>
    </mc:Choice>
    <mc:Fallback xmlns="">
      <p:transition spd="slow" advTm="106875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533400"/>
            <a:ext cx="8229600" cy="792163"/>
          </a:xfrm>
        </p:spPr>
        <p:txBody>
          <a:bodyPr/>
          <a:lstStyle/>
          <a:p>
            <a:pPr eaLnBrk="1" hangingPunct="1"/>
            <a:r>
              <a:rPr lang="en-GB" altLang="en-US" sz="3200"/>
              <a:t>Range limits of endotherms may correlate with climatic variables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24000"/>
            <a:ext cx="8229600" cy="4953000"/>
          </a:xfrm>
        </p:spPr>
        <p:txBody>
          <a:bodyPr/>
          <a:lstStyle/>
          <a:p>
            <a:pPr eaLnBrk="1" hangingPunct="1"/>
            <a:r>
              <a:rPr lang="en-GB" altLang="en-US"/>
              <a:t>Winter distributions of passerine birds in N America correlate with min. Jan. temp.</a:t>
            </a:r>
          </a:p>
          <a:p>
            <a:pPr eaLnBrk="1" hangingPunct="1"/>
            <a:r>
              <a:rPr lang="en-GB" altLang="en-US"/>
              <a:t>Direct link to energetic demands associated with cold temps</a:t>
            </a:r>
          </a:p>
        </p:txBody>
      </p:sp>
      <p:pic>
        <p:nvPicPr>
          <p:cNvPr id="64516" name="Picture 8" descr="File:Common Yellowthroat by Dan Pancam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3373438"/>
            <a:ext cx="4648200" cy="3484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17" name="TextBox 5"/>
          <p:cNvSpPr txBox="1">
            <a:spLocks noChangeArrowheads="1"/>
          </p:cNvSpPr>
          <p:nvPr/>
        </p:nvSpPr>
        <p:spPr bwMode="auto">
          <a:xfrm>
            <a:off x="533400" y="5715000"/>
            <a:ext cx="38671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Common Yellowthroat </a:t>
            </a:r>
            <a:r>
              <a:rPr lang="en-GB" altLang="en-US" sz="1600" i="1"/>
              <a:t>Geothlypis trichas</a:t>
            </a:r>
            <a:endParaRPr lang="en-GB" altLang="en-US" sz="1600"/>
          </a:p>
        </p:txBody>
      </p:sp>
      <p:sp>
        <p:nvSpPr>
          <p:cNvPr id="64518" name="TextBox 5"/>
          <p:cNvSpPr txBox="1">
            <a:spLocks noChangeArrowheads="1"/>
          </p:cNvSpPr>
          <p:nvPr/>
        </p:nvSpPr>
        <p:spPr bwMode="auto">
          <a:xfrm>
            <a:off x="0" y="0"/>
            <a:ext cx="1849438" cy="33813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Limits of tolerance</a:t>
            </a:r>
          </a:p>
        </p:txBody>
      </p:sp>
      <p:sp>
        <p:nvSpPr>
          <p:cNvPr id="64519" name="TextBox 7"/>
          <p:cNvSpPr txBox="1">
            <a:spLocks noChangeArrowheads="1"/>
          </p:cNvSpPr>
          <p:nvPr/>
        </p:nvSpPr>
        <p:spPr bwMode="auto">
          <a:xfrm>
            <a:off x="0" y="6488113"/>
            <a:ext cx="36464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Root (1988) </a:t>
            </a:r>
            <a:r>
              <a:rPr lang="en-GB" altLang="en-US" sz="1800" i="1"/>
              <a:t>Ecology  </a:t>
            </a:r>
            <a:r>
              <a:rPr lang="en-GB" altLang="en-US" sz="1800"/>
              <a:t>69: 330-339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300"/>
    </mc:Choice>
    <mc:Fallback xmlns="">
      <p:transition spd="slow" advTm="873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Ectotherms</a:t>
            </a:r>
          </a:p>
        </p:txBody>
      </p:sp>
      <p:sp>
        <p:nvSpPr>
          <p:cNvPr id="6656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410200"/>
          </a:xfrm>
        </p:spPr>
        <p:txBody>
          <a:bodyPr/>
          <a:lstStyle/>
          <a:p>
            <a:r>
              <a:rPr lang="en-GB" altLang="en-US"/>
              <a:t>Terrestrial ectotherms at higher latitudes have wider limits of thermal tolerance </a:t>
            </a:r>
          </a:p>
        </p:txBody>
      </p:sp>
      <p:pic>
        <p:nvPicPr>
          <p:cNvPr id="6656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0" t="22917" r="31479" b="15625"/>
          <a:stretch>
            <a:fillRect/>
          </a:stretch>
        </p:blipFill>
        <p:spPr bwMode="auto">
          <a:xfrm>
            <a:off x="1447800" y="2209800"/>
            <a:ext cx="6248400" cy="423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5" name="TextBox 5"/>
          <p:cNvSpPr txBox="1">
            <a:spLocks noChangeArrowheads="1"/>
          </p:cNvSpPr>
          <p:nvPr/>
        </p:nvSpPr>
        <p:spPr bwMode="auto">
          <a:xfrm>
            <a:off x="0" y="0"/>
            <a:ext cx="1849438" cy="33813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Limits of tolerance</a:t>
            </a:r>
          </a:p>
        </p:txBody>
      </p:sp>
      <p:sp>
        <p:nvSpPr>
          <p:cNvPr id="66566" name="TextBox 7"/>
          <p:cNvSpPr txBox="1">
            <a:spLocks noChangeArrowheads="1"/>
          </p:cNvSpPr>
          <p:nvPr/>
        </p:nvSpPr>
        <p:spPr bwMode="auto">
          <a:xfrm>
            <a:off x="0" y="6488113"/>
            <a:ext cx="86058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Sunday et al. (2010) </a:t>
            </a:r>
            <a:r>
              <a:rPr lang="en-GB" altLang="en-US" sz="1800" i="1"/>
              <a:t>Proc. National Academy of Sciences USA </a:t>
            </a:r>
            <a:r>
              <a:rPr lang="en-GB" altLang="en-US" sz="1800"/>
              <a:t>102(23): 8245-8250</a:t>
            </a:r>
          </a:p>
        </p:txBody>
      </p:sp>
      <p:sp>
        <p:nvSpPr>
          <p:cNvPr id="66567" name="TextBox 6"/>
          <p:cNvSpPr txBox="1">
            <a:spLocks noChangeArrowheads="1"/>
          </p:cNvSpPr>
          <p:nvPr/>
        </p:nvSpPr>
        <p:spPr bwMode="auto">
          <a:xfrm>
            <a:off x="7258050" y="2057400"/>
            <a:ext cx="188595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reptiles (128 spp.)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arthropods (81)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amphibians (30)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983"/>
    </mc:Choice>
    <mc:Fallback xmlns="">
      <p:transition spd="slow" advTm="90983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792163"/>
          </a:xfrm>
        </p:spPr>
        <p:txBody>
          <a:bodyPr/>
          <a:lstStyle/>
          <a:p>
            <a:pPr eaLnBrk="1" hangingPunct="1"/>
            <a:r>
              <a:rPr lang="en-GB" altLang="en-US" sz="3200"/>
              <a:t>Drought resistance in plants (xerophytes)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5181600"/>
          </a:xfrm>
        </p:spPr>
        <p:txBody>
          <a:bodyPr/>
          <a:lstStyle/>
          <a:p>
            <a:pPr eaLnBrk="1" hangingPunct="1"/>
            <a:r>
              <a:rPr lang="en-GB" altLang="en-US"/>
              <a:t>Achieved by</a:t>
            </a:r>
          </a:p>
          <a:p>
            <a:pPr lvl="1" eaLnBrk="1" hangingPunct="1"/>
            <a:r>
              <a:rPr lang="en-GB" altLang="en-US"/>
              <a:t>Improvement of water uptake by roots</a:t>
            </a:r>
          </a:p>
          <a:p>
            <a:pPr lvl="1" eaLnBrk="1" hangingPunct="1"/>
            <a:r>
              <a:rPr lang="en-GB" altLang="en-US"/>
              <a:t>Reduction of water loss</a:t>
            </a:r>
          </a:p>
          <a:p>
            <a:pPr lvl="1" eaLnBrk="1" hangingPunct="1"/>
            <a:r>
              <a:rPr lang="en-GB" altLang="en-US"/>
              <a:t>Water storage</a:t>
            </a:r>
            <a:br>
              <a:rPr lang="en-GB" altLang="en-US"/>
            </a:br>
            <a:endParaRPr lang="en-GB" altLang="en-US"/>
          </a:p>
        </p:txBody>
      </p:sp>
      <p:pic>
        <p:nvPicPr>
          <p:cNvPr id="68612" name="Picture 5" descr="cactus7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0525" y="3562350"/>
            <a:ext cx="4943475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3" name="TextBox 4"/>
          <p:cNvSpPr txBox="1">
            <a:spLocks noChangeArrowheads="1"/>
          </p:cNvSpPr>
          <p:nvPr/>
        </p:nvSpPr>
        <p:spPr bwMode="auto">
          <a:xfrm>
            <a:off x="0" y="0"/>
            <a:ext cx="1849438" cy="33813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Limits of tolerance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651"/>
    </mc:Choice>
    <mc:Fallback xmlns="">
      <p:transition spd="slow" advTm="9465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792163"/>
          </a:xfrm>
        </p:spPr>
        <p:txBody>
          <a:bodyPr/>
          <a:lstStyle/>
          <a:p>
            <a:pPr eaLnBrk="1" hangingPunct="1"/>
            <a:r>
              <a:rPr lang="en-US" altLang="en-US"/>
              <a:t>Limits to Distributions: Abiotic Factors</a:t>
            </a:r>
            <a:endParaRPr lang="en-GB" altLang="en-US"/>
          </a:p>
        </p:txBody>
      </p:sp>
      <p:sp>
        <p:nvSpPr>
          <p:cNvPr id="9219" name="Rectangle 14"/>
          <p:cNvSpPr>
            <a:spLocks noGrp="1" noChangeArrowheads="1"/>
          </p:cNvSpPr>
          <p:nvPr>
            <p:ph type="body" idx="1"/>
          </p:nvPr>
        </p:nvSpPr>
        <p:spPr>
          <a:xfrm>
            <a:off x="457200" y="762000"/>
            <a:ext cx="8229600" cy="5867400"/>
          </a:xfrm>
          <a:noFill/>
        </p:spPr>
        <p:txBody>
          <a:bodyPr/>
          <a:lstStyle/>
          <a:p>
            <a:pPr eaLnBrk="1" hangingPunct="1"/>
            <a:r>
              <a:rPr lang="en-GB" altLang="en-US"/>
              <a:t>Climate</a:t>
            </a:r>
          </a:p>
          <a:p>
            <a:pPr lvl="1" eaLnBrk="1" hangingPunct="1"/>
            <a:r>
              <a:rPr lang="en-GB" altLang="en-US"/>
              <a:t>Temperature</a:t>
            </a:r>
          </a:p>
          <a:p>
            <a:pPr lvl="1" eaLnBrk="1" hangingPunct="1"/>
            <a:r>
              <a:rPr lang="en-GB" altLang="en-US"/>
              <a:t>Moisture</a:t>
            </a:r>
          </a:p>
          <a:p>
            <a:pPr eaLnBrk="1" hangingPunct="1"/>
            <a:r>
              <a:rPr lang="en-GB" altLang="en-US"/>
              <a:t>Microclimate</a:t>
            </a:r>
          </a:p>
          <a:p>
            <a:pPr eaLnBrk="1" hangingPunct="1"/>
            <a:r>
              <a:rPr lang="en-GB" altLang="en-US"/>
              <a:t>Topography</a:t>
            </a:r>
          </a:p>
          <a:p>
            <a:pPr eaLnBrk="1" hangingPunct="1"/>
            <a:r>
              <a:rPr lang="en-GB" altLang="en-US"/>
              <a:t>Light</a:t>
            </a:r>
            <a:br>
              <a:rPr lang="en-GB" altLang="en-US"/>
            </a:br>
            <a:endParaRPr lang="en-GB" altLang="en-US"/>
          </a:p>
          <a:p>
            <a:pPr eaLnBrk="1" hangingPunct="1"/>
            <a:r>
              <a:rPr lang="en-GB" altLang="en-US">
                <a:solidFill>
                  <a:srgbClr val="0000FF"/>
                </a:solidFill>
              </a:rPr>
              <a:t>Plus -</a:t>
            </a:r>
          </a:p>
          <a:p>
            <a:pPr lvl="1" eaLnBrk="1" hangingPunct="1"/>
            <a:r>
              <a:rPr lang="en-GB" altLang="en-US">
                <a:solidFill>
                  <a:srgbClr val="0000FF"/>
                </a:solidFill>
              </a:rPr>
              <a:t>Soil / rock type </a:t>
            </a:r>
          </a:p>
          <a:p>
            <a:pPr lvl="1" eaLnBrk="1" hangingPunct="1"/>
            <a:r>
              <a:rPr lang="en-GB" altLang="en-US">
                <a:solidFill>
                  <a:srgbClr val="0000FF"/>
                </a:solidFill>
              </a:rPr>
              <a:t>pH level </a:t>
            </a:r>
          </a:p>
          <a:p>
            <a:pPr lvl="1" eaLnBrk="1" hangingPunct="1"/>
            <a:r>
              <a:rPr lang="en-GB" altLang="en-US">
                <a:solidFill>
                  <a:srgbClr val="0000FF"/>
                </a:solidFill>
              </a:rPr>
              <a:t>Pollutants, etc </a:t>
            </a:r>
          </a:p>
          <a:p>
            <a:pPr eaLnBrk="1" hangingPunct="1"/>
            <a:endParaRPr lang="en-GB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628"/>
    </mc:Choice>
    <mc:Fallback xmlns="">
      <p:transition spd="slow" advTm="73628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792163"/>
          </a:xfrm>
        </p:spPr>
        <p:txBody>
          <a:bodyPr/>
          <a:lstStyle/>
          <a:p>
            <a:pPr eaLnBrk="1" hangingPunct="1"/>
            <a:r>
              <a:rPr lang="en-GB" altLang="en-US"/>
              <a:t>Drought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47800"/>
            <a:ext cx="8229600" cy="5410200"/>
          </a:xfrm>
        </p:spPr>
        <p:txBody>
          <a:bodyPr/>
          <a:lstStyle/>
          <a:p>
            <a:pPr eaLnBrk="1" hangingPunct="1"/>
            <a:r>
              <a:rPr lang="en-GB" altLang="en-US"/>
              <a:t>Soil drought</a:t>
            </a:r>
          </a:p>
          <a:p>
            <a:pPr lvl="1" eaLnBrk="1" hangingPunct="1"/>
            <a:r>
              <a:rPr lang="en-GB" altLang="en-US"/>
              <a:t>Simple moisture deficiency (as in deserts)</a:t>
            </a:r>
          </a:p>
          <a:p>
            <a:pPr eaLnBrk="1" hangingPunct="1"/>
            <a:r>
              <a:rPr lang="en-GB" altLang="en-US"/>
              <a:t>Frost drought</a:t>
            </a:r>
          </a:p>
          <a:p>
            <a:pPr lvl="1" eaLnBrk="1" hangingPunct="1"/>
            <a:r>
              <a:rPr lang="en-GB" altLang="en-US"/>
              <a:t>Water present but unavailable (as in tundra in winter)</a:t>
            </a:r>
            <a:br>
              <a:rPr lang="en-GB" altLang="en-US"/>
            </a:br>
            <a:endParaRPr lang="en-GB" altLang="en-US"/>
          </a:p>
          <a:p>
            <a:pPr eaLnBrk="1" hangingPunct="1"/>
            <a:r>
              <a:rPr lang="en-GB" altLang="en-US"/>
              <a:t>Both of these can be critical in determining plant species ranges</a:t>
            </a:r>
          </a:p>
          <a:p>
            <a:pPr lvl="1" eaLnBrk="1" hangingPunct="1"/>
            <a:endParaRPr lang="en-GB" altLang="en-US"/>
          </a:p>
        </p:txBody>
      </p:sp>
      <p:sp>
        <p:nvSpPr>
          <p:cNvPr id="70660" name="TextBox 3"/>
          <p:cNvSpPr txBox="1">
            <a:spLocks noChangeArrowheads="1"/>
          </p:cNvSpPr>
          <p:nvPr/>
        </p:nvSpPr>
        <p:spPr bwMode="auto">
          <a:xfrm>
            <a:off x="0" y="0"/>
            <a:ext cx="1849438" cy="33813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Limits of tolerance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884"/>
    </mc:Choice>
    <mc:Fallback xmlns="">
      <p:transition spd="slow" advTm="59884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6" name="Picture 7" descr="06_06Fig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368425"/>
            <a:ext cx="6172200" cy="457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2707" name="Rectangle 8"/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8229600" cy="792163"/>
          </a:xfrm>
        </p:spPr>
        <p:txBody>
          <a:bodyPr/>
          <a:lstStyle/>
          <a:p>
            <a:pPr eaLnBrk="1" hangingPunct="1"/>
            <a:r>
              <a:rPr lang="en-GB" altLang="en-US" sz="3200"/>
              <a:t>Winter temp &amp; rainfall set N &amp; W limits of </a:t>
            </a:r>
            <a:r>
              <a:rPr lang="en-GB" altLang="en-US" sz="3200">
                <a:solidFill>
                  <a:schemeClr val="tx1"/>
                </a:solidFill>
              </a:rPr>
              <a:t>loblolly pine</a:t>
            </a:r>
            <a:r>
              <a:rPr lang="en-GB" altLang="en-US" sz="3200"/>
              <a:t> </a:t>
            </a:r>
          </a:p>
        </p:txBody>
      </p:sp>
      <p:sp>
        <p:nvSpPr>
          <p:cNvPr id="72708" name="Text Box 9"/>
          <p:cNvSpPr txBox="1">
            <a:spLocks noChangeArrowheads="1"/>
          </p:cNvSpPr>
          <p:nvPr/>
        </p:nvSpPr>
        <p:spPr bwMode="auto">
          <a:xfrm>
            <a:off x="0" y="5867400"/>
            <a:ext cx="88392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Natural distribution limits (red line) and calculated climatic limits (blue dotted line) of loblolly pine (</a:t>
            </a:r>
            <a:r>
              <a:rPr lang="en-GB" altLang="en-US" sz="1800" i="1"/>
              <a:t>Pinus taeda</a:t>
            </a:r>
            <a:r>
              <a:rPr lang="en-GB" altLang="en-US" sz="1800"/>
              <a:t>) in SW USA</a:t>
            </a:r>
          </a:p>
        </p:txBody>
      </p:sp>
      <p:sp>
        <p:nvSpPr>
          <p:cNvPr id="72709" name="TextBox 4"/>
          <p:cNvSpPr txBox="1">
            <a:spLocks noChangeArrowheads="1"/>
          </p:cNvSpPr>
          <p:nvPr/>
        </p:nvSpPr>
        <p:spPr bwMode="auto">
          <a:xfrm>
            <a:off x="0" y="0"/>
            <a:ext cx="1849438" cy="33813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Limits of tolerance</a:t>
            </a:r>
          </a:p>
        </p:txBody>
      </p:sp>
      <p:sp>
        <p:nvSpPr>
          <p:cNvPr id="72710" name="Rectangle 6"/>
          <p:cNvSpPr>
            <a:spLocks noChangeArrowheads="1"/>
          </p:cNvSpPr>
          <p:nvPr/>
        </p:nvSpPr>
        <p:spPr bwMode="auto">
          <a:xfrm>
            <a:off x="0" y="6488113"/>
            <a:ext cx="38274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Hocker (1956) </a:t>
            </a:r>
            <a:r>
              <a:rPr lang="en-GB" altLang="en-US" sz="1800" i="1"/>
              <a:t>Ecology </a:t>
            </a:r>
            <a:r>
              <a:rPr lang="en-GB" altLang="en-US" sz="1800"/>
              <a:t>37: 824-834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793"/>
    </mc:Choice>
    <mc:Fallback xmlns="">
      <p:transition spd="slow" advTm="103793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02" name="Picture 6" descr="06_10Figure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900113"/>
            <a:ext cx="7932738" cy="5957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803" name="Rectangle 7"/>
          <p:cNvSpPr>
            <a:spLocks noGrp="1" noChangeArrowheads="1"/>
          </p:cNvSpPr>
          <p:nvPr>
            <p:ph type="title"/>
          </p:nvPr>
        </p:nvSpPr>
        <p:spPr>
          <a:xfrm>
            <a:off x="0" y="381000"/>
            <a:ext cx="9144000" cy="533400"/>
          </a:xfrm>
        </p:spPr>
        <p:txBody>
          <a:bodyPr/>
          <a:lstStyle/>
          <a:p>
            <a:pPr eaLnBrk="1" hangingPunct="1"/>
            <a:r>
              <a:rPr lang="en-GB" altLang="en-US" sz="2800">
                <a:solidFill>
                  <a:srgbClr val="0000FF"/>
                </a:solidFill>
              </a:rPr>
              <a:t>Intertidal zones show clear distributional boundaries</a:t>
            </a:r>
          </a:p>
        </p:txBody>
      </p:sp>
      <p:sp>
        <p:nvSpPr>
          <p:cNvPr id="76804" name="TextBox 3"/>
          <p:cNvSpPr txBox="1">
            <a:spLocks noChangeArrowheads="1"/>
          </p:cNvSpPr>
          <p:nvPr/>
        </p:nvSpPr>
        <p:spPr bwMode="auto">
          <a:xfrm>
            <a:off x="5410200" y="6462713"/>
            <a:ext cx="31083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 b="1">
                <a:solidFill>
                  <a:srgbClr val="0000FF"/>
                </a:solidFill>
              </a:rPr>
              <a:t>NW Scotland &amp; NW Ireland</a:t>
            </a:r>
          </a:p>
        </p:txBody>
      </p:sp>
      <p:sp>
        <p:nvSpPr>
          <p:cNvPr id="76805" name="TextBox 4"/>
          <p:cNvSpPr txBox="1">
            <a:spLocks noChangeArrowheads="1"/>
          </p:cNvSpPr>
          <p:nvPr/>
        </p:nvSpPr>
        <p:spPr bwMode="auto">
          <a:xfrm>
            <a:off x="0" y="0"/>
            <a:ext cx="1849438" cy="33813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Limits of tolerance</a:t>
            </a:r>
          </a:p>
        </p:txBody>
      </p:sp>
    </p:spTree>
  </p:cSld>
  <p:clrMapOvr>
    <a:masterClrMapping/>
  </p:clrMapOvr>
  <p:transition advTm="60375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title"/>
          </p:nvPr>
        </p:nvSpPr>
        <p:spPr>
          <a:xfrm>
            <a:off x="0" y="381000"/>
            <a:ext cx="9144000" cy="533400"/>
          </a:xfrm>
        </p:spPr>
        <p:txBody>
          <a:bodyPr/>
          <a:lstStyle/>
          <a:p>
            <a:pPr eaLnBrk="1" hangingPunct="1"/>
            <a:r>
              <a:rPr lang="en-GB" altLang="en-US" sz="2800">
                <a:solidFill>
                  <a:srgbClr val="0000FF"/>
                </a:solidFill>
              </a:rPr>
              <a:t>Intertidal zones show clear distributional boundaries</a:t>
            </a:r>
          </a:p>
        </p:txBody>
      </p:sp>
      <p:grpSp>
        <p:nvGrpSpPr>
          <p:cNvPr id="78851" name="Group 5"/>
          <p:cNvGrpSpPr>
            <a:grpSpLocks/>
          </p:cNvGrpSpPr>
          <p:nvPr/>
        </p:nvGrpSpPr>
        <p:grpSpPr bwMode="auto">
          <a:xfrm>
            <a:off x="304800" y="914400"/>
            <a:ext cx="8548688" cy="5438775"/>
            <a:chOff x="296863" y="709613"/>
            <a:chExt cx="8548687" cy="5438775"/>
          </a:xfrm>
        </p:grpSpPr>
        <p:pic>
          <p:nvPicPr>
            <p:cNvPr id="78854" name="Picture 6" descr="06_10FigureB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6863" y="709613"/>
              <a:ext cx="8548687" cy="5438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381001" y="2209801"/>
              <a:ext cx="836612" cy="276225"/>
            </a:xfrm>
            <a:prstGeom prst="rect">
              <a:avLst/>
            </a:prstGeom>
            <a:solidFill>
              <a:schemeClr val="accent3"/>
            </a:solidFill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GB" sz="1150" b="1" dirty="0">
                  <a:latin typeface="Arial" charset="0"/>
                </a:rPr>
                <a:t>M.H.W.S.</a:t>
              </a:r>
            </a:p>
          </p:txBody>
        </p:sp>
      </p:grpSp>
      <p:sp>
        <p:nvSpPr>
          <p:cNvPr id="78852" name="TextBox 3"/>
          <p:cNvSpPr txBox="1">
            <a:spLocks noChangeArrowheads="1"/>
          </p:cNvSpPr>
          <p:nvPr/>
        </p:nvSpPr>
        <p:spPr bwMode="auto">
          <a:xfrm>
            <a:off x="3930650" y="5934075"/>
            <a:ext cx="528955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MHWS = mean high water, spring  (i.e. max) tide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MLWN = mean low water, neap (i.e. min) tide, etc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Bar width is proportional to abundance</a:t>
            </a:r>
          </a:p>
        </p:txBody>
      </p:sp>
      <p:sp>
        <p:nvSpPr>
          <p:cNvPr id="78853" name="TextBox 6"/>
          <p:cNvSpPr txBox="1">
            <a:spLocks noChangeArrowheads="1"/>
          </p:cNvSpPr>
          <p:nvPr/>
        </p:nvSpPr>
        <p:spPr bwMode="auto">
          <a:xfrm>
            <a:off x="0" y="0"/>
            <a:ext cx="1849438" cy="338138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600"/>
              <a:t>Limits of tolerance</a:t>
            </a:r>
          </a:p>
        </p:txBody>
      </p:sp>
    </p:spTree>
  </p:cSld>
  <p:clrMapOvr>
    <a:masterClrMapping/>
  </p:clrMapOvr>
  <p:transition advTm="81598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Limits to Distributions: Abiotic Factors</a:t>
            </a:r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A7099-8FF7-46E0-B838-5598B2C0FCB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Part </a:t>
            </a:r>
            <a:r>
              <a:rPr lang="en-GB" altLang="en-US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Climate</a:t>
            </a:r>
          </a:p>
          <a:p>
            <a:pPr lvl="1"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Temperature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Microclimate</a:t>
            </a:r>
          </a:p>
          <a:p>
            <a:pPr eaLnBrk="1" hangingPunct="1"/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eaLnBrk="1" hangingPunct="1">
              <a:buNone/>
            </a:pPr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Part ii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Climate</a:t>
            </a:r>
          </a:p>
          <a:p>
            <a:pPr lvl="1"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Moisture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Topography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Climate change</a:t>
            </a:r>
          </a:p>
          <a:p>
            <a:pPr lvl="1" eaLnBrk="1" hangingPunct="1"/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A7E14-8C4E-4A2A-A49E-F77578176B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Part iii</a:t>
            </a:r>
          </a:p>
          <a:p>
            <a:pPr eaLnBrk="1" hangingPunct="1"/>
            <a:r>
              <a:rPr lang="en-GB" altLang="en-US" dirty="0">
                <a:solidFill>
                  <a:schemeClr val="bg1">
                    <a:lumMod val="50000"/>
                  </a:schemeClr>
                </a:solidFill>
              </a:rPr>
              <a:t>Limits of tolerance</a:t>
            </a:r>
          </a:p>
          <a:p>
            <a:pPr eaLnBrk="1" hangingPunct="1"/>
            <a:endParaRPr lang="en-GB" alt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eaLnBrk="1" hangingPunct="1">
              <a:buNone/>
            </a:pPr>
            <a:r>
              <a:rPr lang="en-GB" altLang="en-US" dirty="0">
                <a:solidFill>
                  <a:schemeClr val="tx2"/>
                </a:solidFill>
              </a:rPr>
              <a:t>Part iv</a:t>
            </a: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Light</a:t>
            </a: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179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04"/>
    </mc:Choice>
    <mc:Fallback xmlns="">
      <p:transition spd="slow" advTm="15804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Light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990600"/>
            <a:ext cx="8229600" cy="5410200"/>
          </a:xfrm>
        </p:spPr>
        <p:txBody>
          <a:bodyPr/>
          <a:lstStyle/>
          <a:p>
            <a:r>
              <a:rPr lang="en-GB" altLang="en-US"/>
              <a:t>A cue for timing of daily &amp; seasonal rhythms (photoperiodism) in animals &amp; plants, e.g. </a:t>
            </a:r>
          </a:p>
          <a:p>
            <a:pPr lvl="1"/>
            <a:r>
              <a:rPr lang="en-GB" altLang="en-US"/>
              <a:t>Nocturnal desert mammals</a:t>
            </a:r>
          </a:p>
          <a:p>
            <a:pPr lvl="1"/>
            <a:r>
              <a:rPr lang="en-GB" altLang="en-US"/>
              <a:t>Breeding seasons </a:t>
            </a:r>
            <a:br>
              <a:rPr lang="en-GB" altLang="en-US"/>
            </a:br>
            <a:r>
              <a:rPr lang="en-GB" altLang="en-US"/>
              <a:t>(day-length changes)</a:t>
            </a:r>
            <a:br>
              <a:rPr lang="en-GB" altLang="en-US"/>
            </a:br>
            <a:endParaRPr lang="en-GB" altLang="en-US"/>
          </a:p>
          <a:p>
            <a:r>
              <a:rPr lang="en-GB" altLang="en-US"/>
              <a:t>Essential for photosynthesis</a:t>
            </a:r>
          </a:p>
          <a:p>
            <a:pPr lvl="1"/>
            <a:r>
              <a:rPr lang="en-GB" altLang="en-US"/>
              <a:t>V. inefficient (&lt;1%)</a:t>
            </a:r>
          </a:p>
          <a:p>
            <a:pPr lvl="1"/>
            <a:r>
              <a:rPr lang="en-GB" altLang="en-US"/>
              <a:t>Great diversity in photosynthetic response to light intensity</a:t>
            </a:r>
          </a:p>
        </p:txBody>
      </p:sp>
      <p:pic>
        <p:nvPicPr>
          <p:cNvPr id="89092" name="Picture 5" descr="File:Fennec Foxes.jp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2057400"/>
            <a:ext cx="3733800" cy="233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093" name="Text Box 6"/>
          <p:cNvSpPr txBox="1">
            <a:spLocks noChangeArrowheads="1"/>
          </p:cNvSpPr>
          <p:nvPr/>
        </p:nvSpPr>
        <p:spPr bwMode="auto">
          <a:xfrm>
            <a:off x="6369050" y="4343400"/>
            <a:ext cx="27749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 i="1"/>
              <a:t>Vulpes zerda</a:t>
            </a:r>
            <a:r>
              <a:rPr lang="en-GB" altLang="en-US" sz="1800"/>
              <a:t> Fennec fox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000"/>
              <a:t>Image: Umberto Salvagnin</a:t>
            </a:r>
            <a:r>
              <a:rPr lang="en-GB" altLang="en-US" sz="180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613"/>
    </mc:Choice>
    <mc:Fallback xmlns="">
      <p:transition spd="slow" advTm="128613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3200"/>
              <a:t>Shade tolerance is not fixed for a species</a:t>
            </a:r>
          </a:p>
        </p:txBody>
      </p:sp>
      <p:sp>
        <p:nvSpPr>
          <p:cNvPr id="911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990600"/>
            <a:ext cx="8686800" cy="5410200"/>
          </a:xfrm>
        </p:spPr>
        <p:txBody>
          <a:bodyPr/>
          <a:lstStyle/>
          <a:p>
            <a:r>
              <a:rPr lang="en-GB" altLang="en-US" dirty="0"/>
              <a:t>Varies with</a:t>
            </a:r>
          </a:p>
          <a:p>
            <a:pPr lvl="1"/>
            <a:r>
              <a:rPr lang="en-GB" altLang="en-US" dirty="0"/>
              <a:t>Plant age</a:t>
            </a:r>
          </a:p>
          <a:p>
            <a:pPr lvl="1"/>
            <a:r>
              <a:rPr lang="en-GB" altLang="en-US" dirty="0"/>
              <a:t>Microclimate</a:t>
            </a:r>
          </a:p>
          <a:p>
            <a:pPr lvl="1"/>
            <a:r>
              <a:rPr lang="en-GB" altLang="en-US" dirty="0"/>
              <a:t>Geographical area</a:t>
            </a:r>
            <a:br>
              <a:rPr lang="en-GB" altLang="en-US" dirty="0"/>
            </a:br>
            <a:endParaRPr lang="en-GB" altLang="en-US" dirty="0"/>
          </a:p>
          <a:p>
            <a:r>
              <a:rPr lang="en-GB" altLang="en-US" dirty="0"/>
              <a:t>Shade tolerant plants</a:t>
            </a:r>
          </a:p>
          <a:p>
            <a:pPr lvl="1"/>
            <a:r>
              <a:rPr lang="en-GB" altLang="en-US" dirty="0"/>
              <a:t>Lower photosynthetic rates </a:t>
            </a:r>
            <a:r>
              <a:rPr lang="en-GB" altLang="en-US" dirty="0">
                <a:sym typeface="Wingdings" panose="05000000000000000000" pitchFamily="2" charset="2"/>
              </a:rPr>
              <a:t> </a:t>
            </a:r>
            <a:br>
              <a:rPr lang="en-GB" altLang="en-US" dirty="0">
                <a:sym typeface="Wingdings" panose="05000000000000000000" pitchFamily="2" charset="2"/>
              </a:rPr>
            </a:br>
            <a:r>
              <a:rPr lang="en-GB" altLang="en-US" dirty="0"/>
              <a:t>lower growth rates </a:t>
            </a:r>
            <a:br>
              <a:rPr lang="en-GB" altLang="en-US" dirty="0"/>
            </a:br>
            <a:r>
              <a:rPr lang="en-GB" altLang="en-US" dirty="0"/>
              <a:t>(&amp; seedlings have lower metabolic rates)</a:t>
            </a:r>
          </a:p>
          <a:p>
            <a:pPr lvl="1"/>
            <a:r>
              <a:rPr lang="en-GB" altLang="en-US" dirty="0"/>
              <a:t>e.g. eastern hemlock </a:t>
            </a:r>
          </a:p>
        </p:txBody>
      </p:sp>
      <p:pic>
        <p:nvPicPr>
          <p:cNvPr id="91140" name="Picture 6" descr="File:Cathedral State Park West Virginia Eastern Hemlock.jp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9350" y="990600"/>
            <a:ext cx="291465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1141" name="Text Box 7"/>
          <p:cNvSpPr txBox="1">
            <a:spLocks noChangeArrowheads="1"/>
          </p:cNvSpPr>
          <p:nvPr/>
        </p:nvSpPr>
        <p:spPr bwMode="auto">
          <a:xfrm>
            <a:off x="8002588" y="4876800"/>
            <a:ext cx="1141412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000"/>
              <a:t>Image: Tim Kiser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668"/>
    </mc:Choice>
    <mc:Fallback xmlns="">
      <p:transition spd="slow" advTm="95668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Adaptations are compromises</a:t>
            </a:r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/>
              <a:t>Organisms cannot do </a:t>
            </a:r>
            <a:r>
              <a:rPr lang="en-GB" altLang="en-US" i="1"/>
              <a:t>everything </a:t>
            </a:r>
            <a:r>
              <a:rPr lang="en-GB" altLang="en-US"/>
              <a:t>in the best possible way</a:t>
            </a:r>
          </a:p>
          <a:p>
            <a:r>
              <a:rPr lang="en-GB" altLang="en-US"/>
              <a:t>Adaptations for one habitat may make it v. difficult to live in a different one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01"/>
    </mc:Choice>
    <mc:Fallback xmlns="">
      <p:transition spd="slow" advTm="31001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34" name="Picture 4" descr="06_12Fig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19200"/>
            <a:ext cx="8548688" cy="4719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5235" name="Rectangle 5"/>
          <p:cNvSpPr>
            <a:spLocks noGrp="1" noChangeArrowheads="1"/>
          </p:cNvSpPr>
          <p:nvPr>
            <p:ph type="title"/>
          </p:nvPr>
        </p:nvSpPr>
        <p:spPr>
          <a:xfrm>
            <a:off x="0" y="152400"/>
            <a:ext cx="9144000" cy="792163"/>
          </a:xfrm>
        </p:spPr>
        <p:txBody>
          <a:bodyPr/>
          <a:lstStyle/>
          <a:p>
            <a:pPr eaLnBrk="1" hangingPunct="1"/>
            <a:r>
              <a:rPr lang="en-GB" altLang="en-US" sz="3200"/>
              <a:t>Trade-off between shade tolerance &amp; drought tolerance</a:t>
            </a:r>
          </a:p>
        </p:txBody>
      </p:sp>
      <p:sp>
        <p:nvSpPr>
          <p:cNvPr id="95236" name="TextBox 4"/>
          <p:cNvSpPr txBox="1">
            <a:spLocks noChangeArrowheads="1"/>
          </p:cNvSpPr>
          <p:nvPr/>
        </p:nvSpPr>
        <p:spPr bwMode="auto">
          <a:xfrm>
            <a:off x="0" y="6488113"/>
            <a:ext cx="91408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Valladares &amp; Niinemets (2008) </a:t>
            </a:r>
            <a:r>
              <a:rPr lang="en-GB" altLang="en-US" sz="1800" i="1"/>
              <a:t>Ann. Rev. Ecology Evolution &amp; Systematics </a:t>
            </a:r>
            <a:r>
              <a:rPr lang="en-GB" altLang="en-US" sz="1800"/>
              <a:t>39: 237-257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962"/>
    </mc:Choice>
    <mc:Fallback xmlns="">
      <p:transition spd="slow" advTm="88962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3200"/>
              <a:t>Trade-offs are influenced by a plant’s photosynthetic strategy </a:t>
            </a:r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143000"/>
            <a:ext cx="8229600" cy="5715000"/>
          </a:xfrm>
        </p:spPr>
        <p:txBody>
          <a:bodyPr/>
          <a:lstStyle/>
          <a:p>
            <a:r>
              <a:rPr lang="en-GB" altLang="en-US"/>
              <a:t>C</a:t>
            </a:r>
            <a:r>
              <a:rPr lang="en-GB" altLang="en-US" baseline="-25000"/>
              <a:t>3</a:t>
            </a:r>
            <a:r>
              <a:rPr lang="en-GB" altLang="en-US"/>
              <a:t> pathway</a:t>
            </a:r>
          </a:p>
          <a:p>
            <a:pPr lvl="1"/>
            <a:r>
              <a:rPr lang="en-GB" altLang="en-US"/>
              <a:t>Calvin-Benson cycle</a:t>
            </a:r>
          </a:p>
          <a:p>
            <a:pPr lvl="1"/>
            <a:r>
              <a:rPr lang="en-GB" altLang="en-US"/>
              <a:t>CO</a:t>
            </a:r>
            <a:r>
              <a:rPr lang="en-GB" altLang="en-US" baseline="-25000"/>
              <a:t>2</a:t>
            </a:r>
            <a:r>
              <a:rPr lang="en-GB" altLang="en-US"/>
              <a:t> converted to a 3C molecule</a:t>
            </a:r>
          </a:p>
          <a:p>
            <a:pPr lvl="1"/>
            <a:r>
              <a:rPr lang="en-GB" altLang="en-US"/>
              <a:t>The ancestral form of photosynthesis</a:t>
            </a:r>
            <a:br>
              <a:rPr lang="en-GB" altLang="en-US"/>
            </a:br>
            <a:endParaRPr lang="en-GB" altLang="en-US"/>
          </a:p>
          <a:p>
            <a:r>
              <a:rPr lang="en-GB" altLang="en-US"/>
              <a:t>C</a:t>
            </a:r>
            <a:r>
              <a:rPr lang="en-GB" altLang="en-US" baseline="-25000"/>
              <a:t>4</a:t>
            </a:r>
            <a:r>
              <a:rPr lang="en-GB" altLang="en-US"/>
              <a:t> pathway</a:t>
            </a:r>
          </a:p>
          <a:p>
            <a:pPr lvl="1"/>
            <a:r>
              <a:rPr lang="en-GB" altLang="en-US"/>
              <a:t>CO</a:t>
            </a:r>
            <a:r>
              <a:rPr lang="en-GB" altLang="en-US" baseline="-25000"/>
              <a:t>2</a:t>
            </a:r>
            <a:r>
              <a:rPr lang="en-GB" altLang="en-US"/>
              <a:t> first converted to 4C </a:t>
            </a:r>
            <a:br>
              <a:rPr lang="en-GB" altLang="en-US"/>
            </a:br>
            <a:r>
              <a:rPr lang="en-GB" altLang="en-US"/>
              <a:t>molecules</a:t>
            </a:r>
          </a:p>
          <a:p>
            <a:pPr lvl="1"/>
            <a:r>
              <a:rPr lang="en-GB" altLang="en-US"/>
              <a:t>C</a:t>
            </a:r>
            <a:r>
              <a:rPr lang="en-GB" altLang="en-US" baseline="-25000"/>
              <a:t>4</a:t>
            </a:r>
            <a:r>
              <a:rPr lang="en-GB" altLang="en-US"/>
              <a:t> plants more adaptable </a:t>
            </a:r>
            <a:br>
              <a:rPr lang="en-GB" altLang="en-US"/>
            </a:br>
            <a:r>
              <a:rPr lang="en-GB" altLang="en-US"/>
              <a:t>(can also use C</a:t>
            </a:r>
            <a:r>
              <a:rPr lang="en-GB" altLang="en-US" baseline="-25000"/>
              <a:t>3</a:t>
            </a:r>
            <a:r>
              <a:rPr lang="en-GB" altLang="en-US"/>
              <a:t>)</a:t>
            </a:r>
          </a:p>
        </p:txBody>
      </p:sp>
      <p:pic>
        <p:nvPicPr>
          <p:cNvPr id="97284" name="Picture 4" descr="06_14Figu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700" y="3352800"/>
            <a:ext cx="3162300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7285" name="Text Box 8"/>
          <p:cNvSpPr txBox="1">
            <a:spLocks noChangeArrowheads="1"/>
          </p:cNvSpPr>
          <p:nvPr/>
        </p:nvSpPr>
        <p:spPr bwMode="auto">
          <a:xfrm>
            <a:off x="5562600" y="4038600"/>
            <a:ext cx="433388" cy="2014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 b="1"/>
              <a:t>C</a:t>
            </a:r>
            <a:r>
              <a:rPr lang="en-GB" altLang="en-US" sz="1800" b="1" baseline="-25000"/>
              <a:t>3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1800" b="1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1800" b="1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1800" b="1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1800" b="1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1800" b="1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 b="1"/>
              <a:t>C</a:t>
            </a:r>
            <a:r>
              <a:rPr lang="en-GB" altLang="en-US" sz="1800" b="1" baseline="-25000"/>
              <a:t>4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129"/>
    </mc:Choice>
    <mc:Fallback xmlns="">
      <p:transition spd="slow" advTm="82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09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7" name="Rectangle 2"/>
          <p:cNvSpPr>
            <a:spLocks noChangeArrowheads="1"/>
          </p:cNvSpPr>
          <p:nvPr/>
        </p:nvSpPr>
        <p:spPr bwMode="auto">
          <a:xfrm>
            <a:off x="1600200" y="3429000"/>
            <a:ext cx="6019800" cy="954088"/>
          </a:xfrm>
          <a:prstGeom prst="rect">
            <a:avLst/>
          </a:prstGeom>
          <a:solidFill>
            <a:srgbClr val="080808">
              <a:alpha val="5098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2800">
                <a:solidFill>
                  <a:schemeClr val="bg1"/>
                </a:solidFill>
              </a:rPr>
              <a:t>Two basic variables cause the large differences in temp. around the earth</a:t>
            </a:r>
          </a:p>
        </p:txBody>
      </p:sp>
      <p:sp>
        <p:nvSpPr>
          <p:cNvPr id="11268" name="Rectangle 3"/>
          <p:cNvSpPr>
            <a:spLocks noChangeArrowheads="1"/>
          </p:cNvSpPr>
          <p:nvPr/>
        </p:nvSpPr>
        <p:spPr bwMode="auto">
          <a:xfrm>
            <a:off x="2286000" y="4648200"/>
            <a:ext cx="4724400" cy="954088"/>
          </a:xfrm>
          <a:prstGeom prst="rect">
            <a:avLst/>
          </a:prstGeom>
          <a:solidFill>
            <a:srgbClr val="080808">
              <a:alpha val="5098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GB" altLang="en-US" sz="2800">
                <a:solidFill>
                  <a:schemeClr val="bg1"/>
                </a:solidFill>
              </a:rPr>
              <a:t> Incoming solar radiation</a:t>
            </a:r>
          </a:p>
          <a:p>
            <a:pPr eaLnBrk="1" hangingPunct="1">
              <a:spcBef>
                <a:spcPct val="0"/>
              </a:spcBef>
            </a:pPr>
            <a:r>
              <a:rPr lang="en-GB" altLang="en-US" sz="2800">
                <a:solidFill>
                  <a:schemeClr val="bg1"/>
                </a:solidFill>
              </a:rPr>
              <a:t> Distribution of land &amp; water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283"/>
    </mc:Choice>
    <mc:Fallback xmlns="">
      <p:transition spd="slow" advTm="45283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30" name="Picture 4" descr="06_13Fig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066800"/>
            <a:ext cx="8161338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9331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C</a:t>
            </a:r>
            <a:r>
              <a:rPr lang="en-GB" altLang="en-US" baseline="-25000"/>
              <a:t>4</a:t>
            </a:r>
            <a:r>
              <a:rPr lang="en-GB" altLang="en-US"/>
              <a:t> plants are more efficient than C</a:t>
            </a:r>
            <a:r>
              <a:rPr lang="en-GB" altLang="en-US" baseline="-25000"/>
              <a:t>3</a:t>
            </a:r>
            <a:endParaRPr lang="en-GB" altLang="en-US"/>
          </a:p>
        </p:txBody>
      </p:sp>
      <p:sp>
        <p:nvSpPr>
          <p:cNvPr id="99332" name="Text Box 5"/>
          <p:cNvSpPr txBox="1">
            <a:spLocks noChangeArrowheads="1"/>
          </p:cNvSpPr>
          <p:nvPr/>
        </p:nvSpPr>
        <p:spPr bwMode="auto">
          <a:xfrm>
            <a:off x="2895600" y="5226050"/>
            <a:ext cx="6010275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2000"/>
              <a:t>C</a:t>
            </a:r>
            <a:r>
              <a:rPr lang="en-GB" altLang="en-US" sz="2000" baseline="-25000"/>
              <a:t>4</a:t>
            </a:r>
            <a:r>
              <a:rPr lang="en-GB" altLang="en-US" sz="2000"/>
              <a:t> is more efficient for -</a:t>
            </a:r>
          </a:p>
          <a:p>
            <a:pPr eaLnBrk="1" hangingPunct="1">
              <a:spcBef>
                <a:spcPct val="0"/>
              </a:spcBef>
            </a:pPr>
            <a:r>
              <a:rPr lang="en-GB" altLang="en-US" sz="2000"/>
              <a:t> utilizing CO</a:t>
            </a:r>
            <a:r>
              <a:rPr lang="en-GB" altLang="en-US" sz="2000" baseline="-25000"/>
              <a:t>2</a:t>
            </a:r>
            <a:r>
              <a:rPr lang="en-GB" altLang="en-US" sz="2000"/>
              <a:t> at low concentrations</a:t>
            </a:r>
          </a:p>
          <a:p>
            <a:pPr eaLnBrk="1" hangingPunct="1">
              <a:spcBef>
                <a:spcPct val="0"/>
              </a:spcBef>
            </a:pPr>
            <a:r>
              <a:rPr lang="en-GB" altLang="en-US" sz="2000"/>
              <a:t> recycling CO</a:t>
            </a:r>
            <a:r>
              <a:rPr lang="en-GB" altLang="en-US" sz="2000" baseline="-25000"/>
              <a:t>2</a:t>
            </a:r>
            <a:r>
              <a:rPr lang="en-GB" altLang="en-US" sz="2000"/>
              <a:t> produced in respiration</a:t>
            </a:r>
          </a:p>
          <a:p>
            <a:pPr eaLnBrk="1" hangingPunct="1">
              <a:spcBef>
                <a:spcPct val="0"/>
              </a:spcBef>
            </a:pPr>
            <a:r>
              <a:rPr lang="en-GB" altLang="en-US" sz="2000"/>
              <a:t> rapidly translocating starches to other parts of leaf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0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824"/>
    </mc:Choice>
    <mc:Fallback xmlns="">
      <p:transition spd="slow" advTm="73824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78" name="Picture 4" descr="06_15Fig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050925"/>
            <a:ext cx="4510088" cy="580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137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C</a:t>
            </a:r>
            <a:r>
              <a:rPr lang="en-GB" altLang="en-US" baseline="-25000"/>
              <a:t>4 </a:t>
            </a:r>
            <a:r>
              <a:rPr lang="en-GB" altLang="en-US"/>
              <a:t>plants dominate in tropical areas</a:t>
            </a:r>
          </a:p>
        </p:txBody>
      </p:sp>
      <p:sp>
        <p:nvSpPr>
          <p:cNvPr id="101380" name="Text Box 5"/>
          <p:cNvSpPr txBox="1">
            <a:spLocks noChangeArrowheads="1"/>
          </p:cNvSpPr>
          <p:nvPr/>
        </p:nvSpPr>
        <p:spPr bwMode="auto">
          <a:xfrm>
            <a:off x="6384925" y="2590800"/>
            <a:ext cx="2530475" cy="155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2400"/>
              <a:t>Percentage of C</a:t>
            </a:r>
            <a:r>
              <a:rPr lang="en-GB" altLang="en-US" sz="2400" baseline="-25000"/>
              <a:t>4</a:t>
            </a:r>
            <a:r>
              <a:rPr lang="en-GB" altLang="en-US" sz="2400"/>
              <a:t> species in grass floras of 32 regions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531"/>
    </mc:Choice>
    <mc:Fallback xmlns="">
      <p:transition spd="slow" advTm="57531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altLang="en-US" sz="3200"/>
              <a:t>Trade-offs are influenced by a plant’s photosynthetic strategy </a:t>
            </a:r>
          </a:p>
        </p:txBody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524000"/>
            <a:ext cx="8229600" cy="5715000"/>
          </a:xfrm>
        </p:spPr>
        <p:txBody>
          <a:bodyPr/>
          <a:lstStyle/>
          <a:p>
            <a:r>
              <a:rPr lang="en-GB" altLang="en-US">
                <a:solidFill>
                  <a:schemeClr val="bg2"/>
                </a:solidFill>
              </a:rPr>
              <a:t>C</a:t>
            </a:r>
            <a:r>
              <a:rPr lang="en-GB" altLang="en-US" baseline="-25000">
                <a:solidFill>
                  <a:schemeClr val="bg2"/>
                </a:solidFill>
              </a:rPr>
              <a:t>3</a:t>
            </a:r>
            <a:r>
              <a:rPr lang="en-GB" altLang="en-US">
                <a:solidFill>
                  <a:schemeClr val="bg2"/>
                </a:solidFill>
              </a:rPr>
              <a:t> pathway</a:t>
            </a:r>
            <a:br>
              <a:rPr lang="en-GB" altLang="en-US">
                <a:solidFill>
                  <a:schemeClr val="bg2"/>
                </a:solidFill>
              </a:rPr>
            </a:br>
            <a:endParaRPr lang="en-GB" altLang="en-US">
              <a:solidFill>
                <a:schemeClr val="bg2"/>
              </a:solidFill>
            </a:endParaRPr>
          </a:p>
          <a:p>
            <a:r>
              <a:rPr lang="en-GB" altLang="en-US">
                <a:solidFill>
                  <a:schemeClr val="bg2"/>
                </a:solidFill>
              </a:rPr>
              <a:t>C</a:t>
            </a:r>
            <a:r>
              <a:rPr lang="en-GB" altLang="en-US" baseline="-25000">
                <a:solidFill>
                  <a:schemeClr val="bg2"/>
                </a:solidFill>
              </a:rPr>
              <a:t>4</a:t>
            </a:r>
            <a:r>
              <a:rPr lang="en-GB" altLang="en-US">
                <a:solidFill>
                  <a:schemeClr val="bg2"/>
                </a:solidFill>
              </a:rPr>
              <a:t> pathway</a:t>
            </a:r>
            <a:br>
              <a:rPr lang="en-GB" altLang="en-US">
                <a:solidFill>
                  <a:schemeClr val="bg2"/>
                </a:solidFill>
              </a:rPr>
            </a:br>
            <a:endParaRPr lang="en-GB" altLang="en-US">
              <a:solidFill>
                <a:schemeClr val="bg2"/>
              </a:solidFill>
            </a:endParaRPr>
          </a:p>
          <a:p>
            <a:r>
              <a:rPr lang="en-GB" altLang="en-US"/>
              <a:t>CAM (crassulacean acid metabolism) pathway</a:t>
            </a:r>
          </a:p>
          <a:p>
            <a:pPr lvl="1"/>
            <a:r>
              <a:rPr lang="en-GB" altLang="en-US"/>
              <a:t>Desert succulents (e.g. </a:t>
            </a:r>
            <a:r>
              <a:rPr lang="en-GB" altLang="en-US" i="1"/>
              <a:t>Opuntia</a:t>
            </a:r>
            <a:r>
              <a:rPr lang="en-GB" altLang="en-US"/>
              <a:t> cacti)</a:t>
            </a:r>
          </a:p>
          <a:p>
            <a:pPr lvl="1"/>
            <a:r>
              <a:rPr lang="en-GB" altLang="en-US"/>
              <a:t>Open stomata for taking in CO</a:t>
            </a:r>
            <a:r>
              <a:rPr lang="en-GB" altLang="en-US" baseline="-25000"/>
              <a:t>2</a:t>
            </a:r>
            <a:r>
              <a:rPr lang="en-GB" altLang="en-US"/>
              <a:t> </a:t>
            </a:r>
            <a:r>
              <a:rPr lang="en-GB" altLang="en-US" u="sng"/>
              <a:t>at night</a:t>
            </a:r>
          </a:p>
          <a:p>
            <a:pPr lvl="1"/>
            <a:r>
              <a:rPr lang="en-GB" altLang="en-US"/>
              <a:t>Can switch to C</a:t>
            </a:r>
            <a:r>
              <a:rPr lang="en-GB" altLang="en-US" baseline="-25000"/>
              <a:t>3</a:t>
            </a:r>
            <a:r>
              <a:rPr lang="en-GB" altLang="en-US"/>
              <a:t> during the day</a:t>
            </a:r>
          </a:p>
        </p:txBody>
      </p:sp>
      <p:pic>
        <p:nvPicPr>
          <p:cNvPr id="103428" name="Picture 4" descr="File:Opuntia littoralis var vaseyi 4.jp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685800"/>
            <a:ext cx="3733800" cy="268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429" name="Text Box 5"/>
          <p:cNvSpPr txBox="1">
            <a:spLocks noChangeArrowheads="1"/>
          </p:cNvSpPr>
          <p:nvPr/>
        </p:nvSpPr>
        <p:spPr bwMode="auto">
          <a:xfrm>
            <a:off x="7624763" y="3352800"/>
            <a:ext cx="1519237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GB" altLang="en-US" sz="1400" i="1"/>
              <a:t>Opuntia littoralis</a:t>
            </a:r>
            <a:r>
              <a:rPr lang="en-GB" altLang="en-US" sz="1800"/>
              <a:t> 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GB" altLang="en-US" sz="1000"/>
              <a:t>Image: Stan Shebs</a:t>
            </a:r>
            <a:r>
              <a:rPr lang="en-GB" altLang="en-US" sz="180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949"/>
    </mc:Choice>
    <mc:Fallback xmlns="">
      <p:transition spd="slow" advTm="51949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52400"/>
            <a:ext cx="9144000" cy="792163"/>
          </a:xfrm>
        </p:spPr>
        <p:txBody>
          <a:bodyPr/>
          <a:lstStyle/>
          <a:p>
            <a:r>
              <a:rPr lang="en-GB" altLang="en-US" sz="3200"/>
              <a:t>A plant’s distribution is not only determined by its photosynthetic pathway </a:t>
            </a:r>
            <a:r>
              <a:rPr lang="en-GB" altLang="en-US" sz="2400"/>
              <a:t>(of course!)</a:t>
            </a:r>
          </a:p>
        </p:txBody>
      </p:sp>
      <p:sp>
        <p:nvSpPr>
          <p:cNvPr id="1054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76400"/>
            <a:ext cx="8229600" cy="4876800"/>
          </a:xfrm>
        </p:spPr>
        <p:txBody>
          <a:bodyPr/>
          <a:lstStyle/>
          <a:p>
            <a:r>
              <a:rPr lang="en-GB" altLang="en-US" dirty="0"/>
              <a:t>Interaction with other factors</a:t>
            </a:r>
          </a:p>
          <a:p>
            <a:pPr lvl="1"/>
            <a:r>
              <a:rPr lang="en-GB" altLang="en-US" dirty="0"/>
              <a:t>e.g. mineral nutrients, soil texture, climate</a:t>
            </a:r>
          </a:p>
          <a:p>
            <a:pPr lvl="1"/>
            <a:r>
              <a:rPr lang="en-GB" altLang="en-US" dirty="0"/>
              <a:t>So in many regions C</a:t>
            </a:r>
            <a:r>
              <a:rPr lang="en-GB" altLang="en-US" baseline="-25000" dirty="0"/>
              <a:t>4</a:t>
            </a:r>
            <a:r>
              <a:rPr lang="en-GB" altLang="en-US" dirty="0"/>
              <a:t> plants do not displace C</a:t>
            </a:r>
            <a:r>
              <a:rPr lang="en-GB" altLang="en-US" baseline="-25000" dirty="0"/>
              <a:t>3</a:t>
            </a:r>
            <a:br>
              <a:rPr lang="en-GB" altLang="en-US" dirty="0"/>
            </a:br>
            <a:endParaRPr lang="en-GB" altLang="en-US" dirty="0"/>
          </a:p>
          <a:p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45591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479"/>
    </mc:Choice>
    <mc:Fallback xmlns="">
      <p:transition spd="slow" advTm="59479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Limits to Distributions: Abiotic Factors</a:t>
            </a:r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A7099-8FF7-46E0-B838-5598B2C0FCB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GB" altLang="en-US" dirty="0">
                <a:solidFill>
                  <a:schemeClr val="tx2"/>
                </a:solidFill>
              </a:rPr>
              <a:t>Part </a:t>
            </a:r>
            <a:r>
              <a:rPr lang="en-GB" altLang="en-US" dirty="0" err="1">
                <a:solidFill>
                  <a:schemeClr val="tx2"/>
                </a:solidFill>
              </a:rPr>
              <a:t>i</a:t>
            </a:r>
            <a:endParaRPr lang="en-GB" altLang="en-US" dirty="0">
              <a:solidFill>
                <a:schemeClr val="tx2"/>
              </a:solidFill>
            </a:endParaRP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Climate</a:t>
            </a:r>
          </a:p>
          <a:p>
            <a:pPr lvl="1" eaLnBrk="1" hangingPunct="1"/>
            <a:r>
              <a:rPr lang="en-GB" altLang="en-US" dirty="0">
                <a:solidFill>
                  <a:schemeClr val="tx2"/>
                </a:solidFill>
              </a:rPr>
              <a:t>Temperature</a:t>
            </a: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Microclimate</a:t>
            </a: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marL="0" indent="0" eaLnBrk="1" hangingPunct="1">
              <a:buNone/>
            </a:pPr>
            <a:r>
              <a:rPr lang="en-GB" altLang="en-US" dirty="0">
                <a:solidFill>
                  <a:schemeClr val="tx2"/>
                </a:solidFill>
              </a:rPr>
              <a:t>Part ii</a:t>
            </a: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Climate</a:t>
            </a:r>
          </a:p>
          <a:p>
            <a:pPr lvl="1" eaLnBrk="1" hangingPunct="1"/>
            <a:r>
              <a:rPr lang="en-GB" altLang="en-US" dirty="0">
                <a:solidFill>
                  <a:schemeClr val="tx2"/>
                </a:solidFill>
              </a:rPr>
              <a:t>Moisture</a:t>
            </a: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Topography</a:t>
            </a: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Climate change</a:t>
            </a:r>
          </a:p>
          <a:p>
            <a:pPr lvl="1" eaLnBrk="1" hangingPunct="1"/>
            <a:endParaRPr lang="en-GB" altLang="en-US" dirty="0">
              <a:solidFill>
                <a:schemeClr val="tx2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A7E14-8C4E-4A2A-A49E-F77578176B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GB" altLang="en-US" dirty="0">
                <a:solidFill>
                  <a:schemeClr val="tx2"/>
                </a:solidFill>
              </a:rPr>
              <a:t>Part iii</a:t>
            </a: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Limits of tolerance</a:t>
            </a: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marL="0" indent="0" eaLnBrk="1" hangingPunct="1">
              <a:buNone/>
            </a:pPr>
            <a:r>
              <a:rPr lang="en-GB" altLang="en-US" dirty="0">
                <a:solidFill>
                  <a:schemeClr val="tx2"/>
                </a:solidFill>
              </a:rPr>
              <a:t>Part iv</a:t>
            </a:r>
          </a:p>
          <a:p>
            <a:pPr eaLnBrk="1" hangingPunct="1"/>
            <a:r>
              <a:rPr lang="en-GB" altLang="en-US" dirty="0">
                <a:solidFill>
                  <a:schemeClr val="tx2"/>
                </a:solidFill>
              </a:rPr>
              <a:t>Light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30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593"/>
    </mc:Choice>
    <mc:Fallback xmlns="">
      <p:transition spd="slow" advTm="66593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457200"/>
          </a:xfrm>
        </p:spPr>
        <p:txBody>
          <a:bodyPr/>
          <a:lstStyle/>
          <a:p>
            <a:r>
              <a:rPr lang="en-GB" altLang="en-US" sz="2400" b="1"/>
              <a:t>References</a:t>
            </a:r>
            <a:r>
              <a:rPr lang="en-GB" altLang="en-US" sz="2400"/>
              <a:t> </a:t>
            </a:r>
            <a:r>
              <a:rPr lang="en-GB" altLang="en-US" sz="1800"/>
              <a:t>(those in </a:t>
            </a:r>
            <a:r>
              <a:rPr lang="en-GB" altLang="en-US" sz="1800" b="1"/>
              <a:t>bold</a:t>
            </a:r>
            <a:r>
              <a:rPr lang="en-GB" altLang="en-US" sz="1800"/>
              <a:t> especially recommended)</a:t>
            </a:r>
          </a:p>
        </p:txBody>
      </p:sp>
      <p:sp>
        <p:nvSpPr>
          <p:cNvPr id="1095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457200"/>
            <a:ext cx="8839200" cy="6172200"/>
          </a:xfrm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Dullinger, S., et al. (2012). Extinction debt of high-mountain plants under twenty-first-century climate change. </a:t>
            </a:r>
            <a:r>
              <a:rPr lang="en-GB" altLang="en-US" sz="1400" i="1"/>
              <a:t>Nature Climate Change</a:t>
            </a:r>
            <a:r>
              <a:rPr lang="en-GB" altLang="en-US" sz="1400"/>
              <a:t>, </a:t>
            </a:r>
            <a:r>
              <a:rPr lang="en-GB" altLang="en-US" sz="1400" i="1"/>
              <a:t>2</a:t>
            </a:r>
            <a:r>
              <a:rPr lang="en-GB" altLang="en-US" sz="1400"/>
              <a:t>(8), 619-622.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Engler, R., et al. (2011). 21st century climate change threatens mountain flora unequally across Europe. </a:t>
            </a:r>
            <a:r>
              <a:rPr lang="en-GB" altLang="en-US" sz="1400" i="1"/>
              <a:t>Global Change Biology</a:t>
            </a:r>
            <a:r>
              <a:rPr lang="en-GB" altLang="en-US" sz="1400"/>
              <a:t>, </a:t>
            </a:r>
            <a:r>
              <a:rPr lang="en-GB" altLang="en-US" sz="1400" i="1"/>
              <a:t>17</a:t>
            </a:r>
            <a:r>
              <a:rPr lang="en-GB" altLang="en-US" sz="1400"/>
              <a:t>(7), 2330-2341.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Harley, C. D., &amp; Helmuth, B. S. (2003). Local-and regional-scale effects of wave exposure, thermal stress, and absolute versus effective shore level on patterns of intertidal zonation. </a:t>
            </a:r>
            <a:r>
              <a:rPr lang="en-GB" altLang="en-US" sz="1400" i="1"/>
              <a:t>Limnology and Oceanography</a:t>
            </a:r>
            <a:r>
              <a:rPr lang="en-GB" altLang="en-US" sz="1400"/>
              <a:t>, </a:t>
            </a:r>
            <a:r>
              <a:rPr lang="en-GB" altLang="en-US" sz="1400" i="1"/>
              <a:t>48</a:t>
            </a:r>
            <a:r>
              <a:rPr lang="en-GB" altLang="en-US" sz="1400"/>
              <a:t>(4), 1498-1508.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Hietala, T., et al. (1998). Fatty acid and alkane changes in willow during frost-hardening. </a:t>
            </a:r>
            <a:r>
              <a:rPr lang="en-GB" altLang="en-US" sz="1400" i="1"/>
              <a:t>Phytochemistry. </a:t>
            </a:r>
            <a:r>
              <a:rPr lang="en-GB" altLang="en-US" sz="1400"/>
              <a:t>47(8), 1501-1507.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Hocker, H.W.,Jr. (1956). Certain Aspects of Climate As Related to the Distribution of Loblolly Pine. </a:t>
            </a:r>
            <a:r>
              <a:rPr lang="en-GB" altLang="en-US" sz="1400" i="1"/>
              <a:t>Ecology. </a:t>
            </a:r>
            <a:r>
              <a:rPr lang="en-GB" altLang="en-US" sz="1400"/>
              <a:t>37(4), 824-834.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Iverson, L. R., &amp; Prasad, A. M. (1998). Predicting abundance of 80 tree species following climate change in the eastern United States. </a:t>
            </a:r>
            <a:r>
              <a:rPr lang="en-GB" altLang="en-US" sz="1400" i="1"/>
              <a:t>Ecological Monographs</a:t>
            </a:r>
            <a:r>
              <a:rPr lang="en-GB" altLang="en-US" sz="1400"/>
              <a:t>, </a:t>
            </a:r>
            <a:r>
              <a:rPr lang="en-GB" altLang="en-US" sz="1400" i="1"/>
              <a:t>68</a:t>
            </a:r>
            <a:r>
              <a:rPr lang="en-GB" altLang="en-US" sz="1400"/>
              <a:t>(4), 465-485.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Joshi, J., et al. (2001). Local adaptation enhances performance of common plant species. </a:t>
            </a:r>
            <a:r>
              <a:rPr lang="en-GB" altLang="en-US" sz="1400" i="1"/>
              <a:t>Ecology Letters. </a:t>
            </a:r>
            <a:r>
              <a:rPr lang="en-GB" altLang="en-US" sz="1400"/>
              <a:t>4(6), 536-544.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Korner, C. &amp; Paulsen, J. (2004). A world-wide study of high altitude treeline temperatures. </a:t>
            </a:r>
            <a:r>
              <a:rPr lang="en-GB" altLang="en-US" sz="1400" i="1"/>
              <a:t>Journal of Biogeography. </a:t>
            </a:r>
            <a:r>
              <a:rPr lang="en-GB" altLang="en-US" sz="1400"/>
              <a:t>31(5), 713-732.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 b="1">
                <a:solidFill>
                  <a:srgbClr val="FF0000"/>
                </a:solidFill>
              </a:rPr>
              <a:t>Krebs, C. (2014). </a:t>
            </a:r>
            <a:r>
              <a:rPr lang="en-GB" altLang="en-US" sz="1400" b="1" i="1">
                <a:solidFill>
                  <a:srgbClr val="FF0000"/>
                </a:solidFill>
              </a:rPr>
              <a:t>Ecology: the experimental analysis of distribution and abundance. </a:t>
            </a:r>
            <a:r>
              <a:rPr lang="en-GB" altLang="en-US" sz="1400" b="1">
                <a:solidFill>
                  <a:srgbClr val="FF0000"/>
                </a:solidFill>
              </a:rPr>
              <a:t>London: Benjamin Cummings.</a:t>
            </a:r>
            <a:r>
              <a:rPr lang="en-GB" altLang="en-US" sz="1400">
                <a:solidFill>
                  <a:srgbClr val="FF0000"/>
                </a:solidFill>
              </a:rPr>
              <a:t> </a:t>
            </a:r>
            <a:r>
              <a:rPr lang="en-GB" altLang="en-US" sz="1400" b="1">
                <a:solidFill>
                  <a:srgbClr val="FF0000"/>
                </a:solidFill>
              </a:rPr>
              <a:t>Chapter 6 and references therein.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Pincebourde, S., &amp; Woods, H. A. (2012). Climate uncertainty on leaf surfaces: the biophysics of leaf microclimates and their consequences for leaf‐dwelling organisms. </a:t>
            </a:r>
            <a:r>
              <a:rPr lang="en-GB" altLang="en-US" sz="1400" i="1"/>
              <a:t>Functional Ecology</a:t>
            </a:r>
            <a:r>
              <a:rPr lang="en-GB" altLang="en-US" sz="1400"/>
              <a:t>, </a:t>
            </a:r>
            <a:r>
              <a:rPr lang="en-GB" altLang="en-US" sz="1400" i="1"/>
              <a:t>26</a:t>
            </a:r>
            <a:r>
              <a:rPr lang="en-GB" altLang="en-US" sz="1400"/>
              <a:t>(4), 844-853.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 b="1"/>
              <a:t>Root, T. (1988). Energy Constraints on Avian Distributions and Abundances. </a:t>
            </a:r>
            <a:r>
              <a:rPr lang="en-GB" altLang="en-US" sz="1400" b="1" i="1"/>
              <a:t>Ecology. </a:t>
            </a:r>
            <a:r>
              <a:rPr lang="en-GB" altLang="en-US" sz="1400" b="1"/>
              <a:t>69(2), 330-339.</a:t>
            </a:r>
            <a:r>
              <a:rPr lang="en-GB" altLang="en-US" sz="1400"/>
              <a:t>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Sage, R.F. &amp; McKown, A.D. (2006). Is C(4) photosynthesis less phenotypically plastic than C(3) photosynthesis? </a:t>
            </a:r>
            <a:r>
              <a:rPr lang="en-GB" altLang="en-US" sz="1400" i="1"/>
              <a:t>Journal of experimental botany. </a:t>
            </a:r>
            <a:r>
              <a:rPr lang="en-GB" altLang="en-US" sz="1400"/>
              <a:t>57(2), 303-317.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 b="1"/>
              <a:t>Sunday, J.M., et al. (2010). Global analysis of thermal tolerance and latitude in ectotherms. </a:t>
            </a:r>
            <a:r>
              <a:rPr lang="en-GB" altLang="en-US" sz="1400" b="1" i="1"/>
              <a:t>Proceedings of the Royal Society B-Biological Sciences. </a:t>
            </a:r>
            <a:r>
              <a:rPr lang="en-GB" altLang="en-US" sz="1400" b="1"/>
              <a:t>278(1713), 1823-1830.</a:t>
            </a:r>
            <a:r>
              <a:rPr lang="en-GB" altLang="en-US" sz="1400"/>
              <a:t>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 b="1"/>
              <a:t>Thuiller, W., et al. (2005). Climate change threats to plant diversity in Europe. </a:t>
            </a:r>
            <a:r>
              <a:rPr lang="en-GB" altLang="en-US" sz="1400" b="1" i="1"/>
              <a:t>Proceedings of the National Academy of Sciences of the United States of America. </a:t>
            </a:r>
            <a:r>
              <a:rPr lang="en-GB" altLang="en-US" sz="1400" b="1"/>
              <a:t>102(23), 8245-8250.</a:t>
            </a:r>
            <a:r>
              <a:rPr lang="en-GB" altLang="en-US" sz="1400"/>
              <a:t>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Turesson, G. (1930). The Selective Effect Of Climate Upon The Plant Species. </a:t>
            </a:r>
            <a:r>
              <a:rPr lang="en-GB" altLang="en-US" sz="1400" i="1"/>
              <a:t>Hereditas. </a:t>
            </a:r>
            <a:r>
              <a:rPr lang="en-GB" altLang="en-US" sz="1400"/>
              <a:t>14(2), 99-152.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Valladares, F. &amp; Niinemets, U. (2008). Shade Tolerance, a Key Plant Feature of Complex Nature and Consequences. </a:t>
            </a:r>
            <a:r>
              <a:rPr lang="en-GB" altLang="en-US" sz="1400" i="1"/>
              <a:t>Annual Review of Ecology Evolution and Systematics. </a:t>
            </a:r>
            <a:r>
              <a:rPr lang="en-GB" altLang="en-US" sz="1400"/>
              <a:t>39, 237-257.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GB" altLang="en-US" sz="1400"/>
              <a:t>Wu, S., et al. (2010). Patterns of plant invasions in China: Taxonomic, biogeographic, climatic approaches and anthropogenic effects. </a:t>
            </a:r>
            <a:r>
              <a:rPr lang="en-GB" altLang="en-US" sz="1400" i="1"/>
              <a:t>Biological Invasions. </a:t>
            </a:r>
            <a:r>
              <a:rPr lang="en-GB" altLang="en-US" sz="1400"/>
              <a:t>12(7), 2179-2206.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3" descr="06_01Figure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222375"/>
            <a:ext cx="7072313" cy="557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Insolation is lower at high latitudes…</a:t>
            </a:r>
          </a:p>
        </p:txBody>
      </p:sp>
      <p:sp>
        <p:nvSpPr>
          <p:cNvPr id="13316" name="TextBox 3"/>
          <p:cNvSpPr txBox="1">
            <a:spLocks noChangeArrowheads="1"/>
          </p:cNvSpPr>
          <p:nvPr/>
        </p:nvSpPr>
        <p:spPr bwMode="auto">
          <a:xfrm>
            <a:off x="533400" y="2895600"/>
            <a:ext cx="28956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2000"/>
              <a:t>less heat per unit of surface area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47"/>
    </mc:Choice>
    <mc:Fallback xmlns="">
      <p:transition spd="slow" advTm="4994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6" descr="06_01Figure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066800"/>
            <a:ext cx="7453313" cy="572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…and highest at the equator</a:t>
            </a:r>
          </a:p>
        </p:txBody>
      </p:sp>
      <p:sp>
        <p:nvSpPr>
          <p:cNvPr id="15364" name="TextBox 3"/>
          <p:cNvSpPr txBox="1">
            <a:spLocks noChangeArrowheads="1"/>
          </p:cNvSpPr>
          <p:nvPr/>
        </p:nvSpPr>
        <p:spPr bwMode="auto">
          <a:xfrm>
            <a:off x="304800" y="5410200"/>
            <a:ext cx="32766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2000"/>
              <a:t>overall insolation annually is only about 40% at poles cf. equator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638"/>
    </mc:Choice>
    <mc:Fallback xmlns="">
      <p:transition spd="slow" advTm="75638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5" descr="United-Kingdom-Solar-Radiation-Ma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450" y="115888"/>
            <a:ext cx="5940425" cy="655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1" name="Text Box 6"/>
          <p:cNvSpPr txBox="1">
            <a:spLocks noChangeArrowheads="1"/>
          </p:cNvSpPr>
          <p:nvPr/>
        </p:nvSpPr>
        <p:spPr bwMode="auto">
          <a:xfrm>
            <a:off x="4308475" y="6613525"/>
            <a:ext cx="4835525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000"/>
              <a:t>http://mappery.com/maps/United-Kingdom-Solar-Radiation-Map.mediumthumb.png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07"/>
    </mc:Choice>
    <mc:Fallback xmlns="">
      <p:transition spd="slow" advTm="5900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Microclimate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Variations may be considerable even within a small region / habitat / site / individual tree</a:t>
            </a:r>
          </a:p>
          <a:p>
            <a:pPr lvl="1" eaLnBrk="1" hangingPunct="1"/>
            <a:r>
              <a:rPr lang="en-GB" altLang="en-US"/>
              <a:t>especially for small organisms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158"/>
    </mc:Choice>
    <mc:Fallback xmlns="">
      <p:transition spd="slow" advTm="97158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1"/>
          <p:cNvSpPr>
            <a:spLocks noGrp="1" noChangeArrowheads="1"/>
          </p:cNvSpPr>
          <p:nvPr>
            <p:ph type="title"/>
          </p:nvPr>
        </p:nvSpPr>
        <p:spPr>
          <a:xfrm>
            <a:off x="304800" y="1447800"/>
            <a:ext cx="2895600" cy="3886200"/>
          </a:xfrm>
        </p:spPr>
        <p:txBody>
          <a:bodyPr tIns="12801"/>
          <a:lstStyle/>
          <a:p>
            <a:pPr eaLnBrk="1"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  <a:tab pos="6565900" algn="l"/>
                <a:tab pos="7223125" algn="l"/>
                <a:tab pos="7878763" algn="l"/>
              </a:tabLst>
            </a:pPr>
            <a:r>
              <a:rPr lang="en-GB" altLang="en-US" sz="1800" b="1"/>
              <a:t>Effect of herbivory on leaf surface temperature. </a:t>
            </a:r>
            <a:br>
              <a:rPr lang="en-GB" altLang="en-US" sz="1600" b="1"/>
            </a:br>
            <a:br>
              <a:rPr lang="en-GB" altLang="en-US" sz="1600"/>
            </a:br>
            <a:r>
              <a:rPr lang="en-GB" altLang="en-US" sz="1600"/>
              <a:t>(a) Damage caused by a leaf mining caterpillar (</a:t>
            </a:r>
            <a:r>
              <a:rPr lang="en-GB" altLang="en-US" sz="1600" i="1"/>
              <a:t>Phyllonorycter</a:t>
            </a:r>
            <a:r>
              <a:rPr lang="en-GB" altLang="en-US" sz="1600"/>
              <a:t> sp.)</a:t>
            </a:r>
            <a:br>
              <a:rPr lang="en-GB" altLang="en-US" sz="1600"/>
            </a:br>
            <a:br>
              <a:rPr lang="en-GB" altLang="en-US" sz="1600"/>
            </a:br>
            <a:r>
              <a:rPr lang="en-GB" altLang="en-US" sz="1600"/>
              <a:t>(b) Corresponding infrared image shows that damaged leaf area is warmer than the intact leaf surface (32·7 vs. 30·9 °C)</a:t>
            </a:r>
            <a:endParaRPr lang="en-GB" altLang="en-US" sz="1500" b="1"/>
          </a:p>
        </p:txBody>
      </p:sp>
      <p:pic>
        <p:nvPicPr>
          <p:cNvPr id="2355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26"/>
          <a:stretch>
            <a:fillRect/>
          </a:stretch>
        </p:blipFill>
        <p:spPr bwMode="auto">
          <a:xfrm>
            <a:off x="3429000" y="1219200"/>
            <a:ext cx="3768725" cy="499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pic>
        <p:nvPicPr>
          <p:cNvPr id="23556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23557" name="Text Box 4"/>
          <p:cNvSpPr txBox="1">
            <a:spLocks noChangeArrowheads="1"/>
          </p:cNvSpPr>
          <p:nvPr/>
        </p:nvSpPr>
        <p:spPr bwMode="auto">
          <a:xfrm>
            <a:off x="0" y="6477000"/>
            <a:ext cx="7199313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1639" tIns="49620" rIns="81639" bIns="40820"/>
          <a:lstStyle>
            <a:lvl1pPr>
              <a:spcBef>
                <a:spcPct val="20000"/>
              </a:spcBef>
              <a:buChar char="•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</a:tabLst>
              <a:defRPr sz="3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</a:tabLs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655638" algn="l"/>
                <a:tab pos="1312863" algn="l"/>
                <a:tab pos="1968500" algn="l"/>
                <a:tab pos="2625725" algn="l"/>
                <a:tab pos="3282950" algn="l"/>
                <a:tab pos="3938588" algn="l"/>
                <a:tab pos="4595813" algn="l"/>
                <a:tab pos="5253038" algn="l"/>
                <a:tab pos="5908675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Pincebourde &amp; Woods (2012) </a:t>
            </a:r>
            <a:r>
              <a:rPr lang="en-GB" altLang="en-US" sz="1800" i="1">
                <a:solidFill>
                  <a:srgbClr val="000000"/>
                </a:solidFill>
              </a:rPr>
              <a:t>Functional Ecology</a:t>
            </a:r>
            <a:r>
              <a:rPr lang="en-GB" altLang="en-US" sz="1800">
                <a:solidFill>
                  <a:srgbClr val="000000"/>
                </a:solidFill>
              </a:rPr>
              <a:t> 26: 844-853</a:t>
            </a:r>
            <a:endParaRPr lang="en-GB" altLang="en-US" sz="1800">
              <a:solidFill>
                <a:srgbClr val="000000"/>
              </a:solidFill>
              <a:hlinkClick r:id="rId5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0" y="0"/>
            <a:ext cx="91440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defRPr/>
            </a:pPr>
            <a:r>
              <a:rPr lang="en-GB" sz="3600" kern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Microclimate</a:t>
            </a:r>
          </a:p>
        </p:txBody>
      </p:sp>
    </p:spTree>
  </p:cSld>
  <p:clrMapOvr>
    <a:masterClrMapping/>
  </p:clrMapOvr>
  <p:transition spd="med" advTm="53102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44.4"/>
</p:tagLst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Design 1">
    <a:dk1>
      <a:srgbClr val="000000"/>
    </a:dk1>
    <a:lt1>
      <a:srgbClr val="FFFFFF"/>
    </a:lt1>
    <a:dk2>
      <a:srgbClr val="000000"/>
    </a:dk2>
    <a:lt2>
      <a:srgbClr val="808080"/>
    </a:lt2>
    <a:accent1>
      <a:srgbClr val="BBE0E3"/>
    </a:accent1>
    <a:accent2>
      <a:srgbClr val="333399"/>
    </a:accent2>
    <a:accent3>
      <a:srgbClr val="FFFFFF"/>
    </a:accent3>
    <a:accent4>
      <a:srgbClr val="000000"/>
    </a:accent4>
    <a:accent5>
      <a:srgbClr val="DAEDEF"/>
    </a:accent5>
    <a:accent6>
      <a:srgbClr val="2D2D8A"/>
    </a:accent6>
    <a:hlink>
      <a:srgbClr val="009999"/>
    </a:hlink>
    <a:folHlink>
      <a:srgbClr val="99CC00"/>
    </a:folHlink>
  </a:clrScheme>
  <a:fontScheme name="Custom Design">
    <a:majorFont>
      <a:latin typeface="Arial"/>
      <a:ea typeface=""/>
      <a:cs typeface=""/>
    </a:majorFont>
    <a:minorFont>
      <a:latin typeface="Arial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Custom Design 1">
    <a:dk1>
      <a:srgbClr val="000000"/>
    </a:dk1>
    <a:lt1>
      <a:srgbClr val="FFFFFF"/>
    </a:lt1>
    <a:dk2>
      <a:srgbClr val="000000"/>
    </a:dk2>
    <a:lt2>
      <a:srgbClr val="808080"/>
    </a:lt2>
    <a:accent1>
      <a:srgbClr val="BBE0E3"/>
    </a:accent1>
    <a:accent2>
      <a:srgbClr val="333399"/>
    </a:accent2>
    <a:accent3>
      <a:srgbClr val="FFFFFF"/>
    </a:accent3>
    <a:accent4>
      <a:srgbClr val="000000"/>
    </a:accent4>
    <a:accent5>
      <a:srgbClr val="DAEDEF"/>
    </a:accent5>
    <a:accent6>
      <a:srgbClr val="2D2D8A"/>
    </a:accent6>
    <a:hlink>
      <a:srgbClr val="009999"/>
    </a:hlink>
    <a:folHlink>
      <a:srgbClr val="99CC00"/>
    </a:folHlink>
  </a:clrScheme>
  <a:fontScheme name="Custom Design">
    <a:majorFont>
      <a:latin typeface="Arial"/>
      <a:ea typeface=""/>
      <a:cs typeface=""/>
    </a:majorFont>
    <a:minorFont>
      <a:latin typeface="Arial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3705</TotalTime>
  <Words>2610</Words>
  <Application>Microsoft Office PowerPoint</Application>
  <PresentationFormat>On-screen Show (4:3)</PresentationFormat>
  <Paragraphs>327</Paragraphs>
  <Slides>45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7" baseType="lpstr">
      <vt:lpstr>Arial</vt:lpstr>
      <vt:lpstr>Custom Design</vt:lpstr>
      <vt:lpstr>PowerPoint Presentation</vt:lpstr>
      <vt:lpstr>Limits to Distributions: Abiotic factors</vt:lpstr>
      <vt:lpstr>Limits to Distributions: Abiotic Factors</vt:lpstr>
      <vt:lpstr>PowerPoint Presentation</vt:lpstr>
      <vt:lpstr>Insolation is lower at high latitudes…</vt:lpstr>
      <vt:lpstr>…and highest at the equator</vt:lpstr>
      <vt:lpstr>PowerPoint Presentation</vt:lpstr>
      <vt:lpstr>Microclimate</vt:lpstr>
      <vt:lpstr>Effect of herbivory on leaf surface temperature.   (a) Damage caused by a leaf mining caterpillar (Phyllonorycter sp.)  (b) Corresponding infrared image shows that damaged leaf area is warmer than the intact leaf surface (32·7 vs. 30·9 °C)</vt:lpstr>
      <vt:lpstr>Land &amp; sea absorb heat differently</vt:lpstr>
      <vt:lpstr>Winter to summer temperature range is smallest at low latitudes &amp; over oceans</vt:lpstr>
      <vt:lpstr>Winter to summer temperature range…  …is smallest at low latitudes &amp; over oceans</vt:lpstr>
      <vt:lpstr>Limits to Distributions: Abiotic Factors</vt:lpstr>
      <vt:lpstr>Water (alone or with temperature) is most important physical factor for terrestrial organisms</vt:lpstr>
      <vt:lpstr>Mountains</vt:lpstr>
      <vt:lpstr>Vegetation is a product of climate</vt:lpstr>
      <vt:lpstr>Climatic zones and intensity of plant invasions in China. Black lines indicate provincial boundaries. Numbers are an index of number of casual and naturalized species/log in each province. Colors designate different climatic zones across China.</vt:lpstr>
      <vt:lpstr>Climate change &amp; distributions</vt:lpstr>
      <vt:lpstr>UK birds: extinction risk under climate change</vt:lpstr>
      <vt:lpstr>UK birds: establishment chance under climate change</vt:lpstr>
      <vt:lpstr>PowerPoint Presentation</vt:lpstr>
      <vt:lpstr>Species have two options for dealing with climatic conditions of a habitat – </vt:lpstr>
      <vt:lpstr>Limits to Distributions: Abiotic Factors</vt:lpstr>
      <vt:lpstr>Limits of tolerance</vt:lpstr>
      <vt:lpstr>Limits of tolerance</vt:lpstr>
      <vt:lpstr>Temperature &amp; moisture as limiting factors</vt:lpstr>
      <vt:lpstr>Range limits of endotherms may correlate with climatic variables</vt:lpstr>
      <vt:lpstr>Ectotherms</vt:lpstr>
      <vt:lpstr>Drought resistance in plants (xerophytes)</vt:lpstr>
      <vt:lpstr>Drought</vt:lpstr>
      <vt:lpstr>Winter temp &amp; rainfall set N &amp; W limits of loblolly pine </vt:lpstr>
      <vt:lpstr>Intertidal zones show clear distributional boundaries</vt:lpstr>
      <vt:lpstr>Intertidal zones show clear distributional boundaries</vt:lpstr>
      <vt:lpstr>Limits to Distributions: Abiotic Factors</vt:lpstr>
      <vt:lpstr>Light</vt:lpstr>
      <vt:lpstr>Shade tolerance is not fixed for a species</vt:lpstr>
      <vt:lpstr>Adaptations are compromises</vt:lpstr>
      <vt:lpstr>Trade-off between shade tolerance &amp; drought tolerance</vt:lpstr>
      <vt:lpstr>Trade-offs are influenced by a plant’s photosynthetic strategy </vt:lpstr>
      <vt:lpstr>C4 plants are more efficient than C3</vt:lpstr>
      <vt:lpstr>C4 plants dominate in tropical areas</vt:lpstr>
      <vt:lpstr>Trade-offs are influenced by a plant’s photosynthetic strategy </vt:lpstr>
      <vt:lpstr>A plant’s distribution is not only determined by its photosynthetic pathway (of course!)</vt:lpstr>
      <vt:lpstr>Limits to Distributions: Abiotic Factors</vt:lpstr>
      <vt:lpstr>References (those in bold especially recommended)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</dc:title>
  <dc:creator>cwolfe</dc:creator>
  <cp:lastModifiedBy>Peter Brown</cp:lastModifiedBy>
  <cp:revision>158</cp:revision>
  <dcterms:created xsi:type="dcterms:W3CDTF">2008-08-18T13:43:50Z</dcterms:created>
  <dcterms:modified xsi:type="dcterms:W3CDTF">2020-09-18T17:12:42Z</dcterms:modified>
</cp:coreProperties>
</file>

<file path=docProps/thumbnail.jpeg>
</file>